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4"/>
  </p:notesMasterIdLst>
  <p:handoutMasterIdLst>
    <p:handoutMasterId r:id="rId35"/>
  </p:handoutMasterIdLst>
  <p:sldIdLst>
    <p:sldId id="465" r:id="rId4"/>
    <p:sldId id="434" r:id="rId5"/>
    <p:sldId id="472" r:id="rId6"/>
    <p:sldId id="473" r:id="rId7"/>
    <p:sldId id="428" r:id="rId8"/>
    <p:sldId id="479" r:id="rId9"/>
    <p:sldId id="482" r:id="rId10"/>
    <p:sldId id="486" r:id="rId11"/>
    <p:sldId id="487" r:id="rId12"/>
    <p:sldId id="481" r:id="rId13"/>
    <p:sldId id="466" r:id="rId14"/>
    <p:sldId id="421" r:id="rId15"/>
    <p:sldId id="501" r:id="rId16"/>
    <p:sldId id="485" r:id="rId17"/>
    <p:sldId id="503" r:id="rId18"/>
    <p:sldId id="488" r:id="rId19"/>
    <p:sldId id="502" r:id="rId20"/>
    <p:sldId id="490" r:id="rId21"/>
    <p:sldId id="489" r:id="rId22"/>
    <p:sldId id="492" r:id="rId23"/>
    <p:sldId id="491" r:id="rId24"/>
    <p:sldId id="494" r:id="rId25"/>
    <p:sldId id="493" r:id="rId26"/>
    <p:sldId id="495" r:id="rId27"/>
    <p:sldId id="496" r:id="rId28"/>
    <p:sldId id="497" r:id="rId29"/>
    <p:sldId id="498" r:id="rId30"/>
    <p:sldId id="471" r:id="rId31"/>
    <p:sldId id="500" r:id="rId32"/>
    <p:sldId id="499" r:id="rId33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0066"/>
    <a:srgbClr val="004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952" y="-104"/>
      </p:cViewPr>
      <p:guideLst>
        <p:guide orient="horz" pos="1842"/>
        <p:guide pos="22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1B85C0E-31E9-DD41-95CB-29788D91007F}" type="datetimeFigureOut">
              <a:rPr lang="en-US"/>
              <a:pPr>
                <a:defRPr/>
              </a:pPr>
              <a:t>22/4/2013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C605A0-B54C-9642-A4CE-96FB323DA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40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BC4C800-953B-844A-B592-4831E05719D0}" type="datetimeFigureOut">
              <a:rPr lang="en-US"/>
              <a:pPr>
                <a:defRPr/>
              </a:pPr>
              <a:t>22/4/2013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C4F41D-607C-2240-8B47-5F6E61574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7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</a:rPr>
              <a:t>Openphacts is an imi project with an mou with ehr4cr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80CB31-07FD-1443-B4B9-446B17E6E803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>
                <a:latin typeface="Calibri" charset="0"/>
              </a:rPr>
              <a:t>Very keen on further collaboration</a:t>
            </a:r>
          </a:p>
        </p:txBody>
      </p:sp>
      <p:sp>
        <p:nvSpPr>
          <p:cNvPr id="2765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41B47A-CA68-554B-AF41-135F985B203E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>
                <a:latin typeface="Calibri" charset="0"/>
              </a:rPr>
              <a:t>Very keen on further collaboration</a:t>
            </a:r>
          </a:p>
        </p:txBody>
      </p:sp>
      <p:sp>
        <p:nvSpPr>
          <p:cNvPr id="2765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41B47A-CA68-554B-AF41-135F985B203E}" type="slidenum">
              <a:rPr lang="en-US" sz="1200"/>
              <a:pPr eaLnBrk="1" hangingPunct="1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A39D77-F06F-3A44-8DF0-86CE09BF4B28}" type="slidenum">
              <a:rPr lang="en-GB" sz="1200"/>
              <a:pPr eaLnBrk="1" hangingPunct="1"/>
              <a:t>4</a:t>
            </a:fld>
            <a:endParaRPr lang="en-GB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</a:rPr>
              <a:t>40 prioritized business questions by pharma</a:t>
            </a:r>
          </a:p>
          <a:p>
            <a:r>
              <a:rPr lang="en-US">
                <a:latin typeface="Calibri" charset="0"/>
              </a:rPr>
              <a:t>- Top priority business question – 5 people 6 hours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9F422C9-B236-884C-BDB8-ABE690507025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alibri" charset="0"/>
              </a:rPr>
              <a:t>Listed triples 479,440,497</a:t>
            </a:r>
          </a:p>
          <a:p>
            <a:r>
              <a:rPr lang="en-US" dirty="0">
                <a:latin typeface="Calibri" charset="0"/>
              </a:rPr>
              <a:t>Reported triples are larger because of additional data from </a:t>
            </a:r>
            <a:r>
              <a:rPr lang="en-US" dirty="0" err="1">
                <a:latin typeface="Calibri" charset="0"/>
              </a:rPr>
              <a:t>wikipathways.org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49 GB on disk</a:t>
            </a:r>
          </a:p>
          <a:p>
            <a:r>
              <a:rPr lang="en-US" dirty="0" smtClean="0">
                <a:latin typeface="Calibri" charset="0"/>
              </a:rPr>
              <a:t>~20 </a:t>
            </a:r>
            <a:r>
              <a:rPr lang="en-US" dirty="0">
                <a:latin typeface="Calibri" charset="0"/>
              </a:rPr>
              <a:t>GB RAM</a:t>
            </a:r>
          </a:p>
          <a:p>
            <a:r>
              <a:rPr lang="en-US" dirty="0">
                <a:latin typeface="Calibri" charset="0"/>
              </a:rPr>
              <a:t>25 GB RAM / billion triples</a:t>
            </a:r>
          </a:p>
          <a:p>
            <a:endParaRPr lang="en-US" dirty="0">
              <a:latin typeface="Calibri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6B54DF-CB1F-A449-8951-FACB73AF4FF2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alibri" charset="0"/>
              </a:rPr>
              <a:t>Listed triples 479,440,497</a:t>
            </a:r>
          </a:p>
          <a:p>
            <a:r>
              <a:rPr lang="en-US" dirty="0">
                <a:latin typeface="Calibri" charset="0"/>
              </a:rPr>
              <a:t>Reported triples are larger because of additional data from </a:t>
            </a:r>
            <a:r>
              <a:rPr lang="en-US" dirty="0" err="1">
                <a:latin typeface="Calibri" charset="0"/>
              </a:rPr>
              <a:t>wikipathways.org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49 GB on disk</a:t>
            </a:r>
          </a:p>
          <a:p>
            <a:r>
              <a:rPr lang="en-US" dirty="0" smtClean="0">
                <a:latin typeface="Calibri" charset="0"/>
              </a:rPr>
              <a:t>~20 </a:t>
            </a:r>
            <a:r>
              <a:rPr lang="en-US" dirty="0">
                <a:latin typeface="Calibri" charset="0"/>
              </a:rPr>
              <a:t>GB RAM</a:t>
            </a:r>
          </a:p>
          <a:p>
            <a:r>
              <a:rPr lang="en-US" dirty="0">
                <a:latin typeface="Calibri" charset="0"/>
              </a:rPr>
              <a:t>25 GB RAM / billion triples</a:t>
            </a:r>
          </a:p>
          <a:p>
            <a:endParaRPr lang="en-US" dirty="0">
              <a:latin typeface="Calibri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6B54DF-CB1F-A449-8951-FACB73AF4FF2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Calibri" charset="0"/>
              </a:rPr>
              <a:t>Listed triples 479,440,497</a:t>
            </a:r>
          </a:p>
          <a:p>
            <a:r>
              <a:rPr lang="en-US" dirty="0">
                <a:latin typeface="Calibri" charset="0"/>
              </a:rPr>
              <a:t>Reported triples are larger because of additional data from </a:t>
            </a:r>
            <a:r>
              <a:rPr lang="en-US" dirty="0" err="1">
                <a:latin typeface="Calibri" charset="0"/>
              </a:rPr>
              <a:t>wikipathways.org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49 GB on disk</a:t>
            </a:r>
          </a:p>
          <a:p>
            <a:r>
              <a:rPr lang="en-US" dirty="0" smtClean="0">
                <a:latin typeface="Calibri" charset="0"/>
              </a:rPr>
              <a:t>~20 </a:t>
            </a:r>
            <a:r>
              <a:rPr lang="en-US" dirty="0">
                <a:latin typeface="Calibri" charset="0"/>
              </a:rPr>
              <a:t>GB RAM</a:t>
            </a:r>
          </a:p>
          <a:p>
            <a:r>
              <a:rPr lang="en-US" dirty="0">
                <a:latin typeface="Calibri" charset="0"/>
              </a:rPr>
              <a:t>25 GB RAM / billion triples</a:t>
            </a:r>
          </a:p>
          <a:p>
            <a:endParaRPr lang="en-US" dirty="0">
              <a:latin typeface="Calibri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6B54DF-CB1F-A449-8951-FACB73AF4FF2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391F586-2D0A-364A-87EA-1455AD3EE229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</a:rPr>
              <a:t>But complex reasoning has not been essential – basic semweb reasoning goes along way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541F2A-0B3E-FB47-9144-7B319C155D40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>
                <a:latin typeface="Calibri" charset="0"/>
              </a:rPr>
              <a:t>Very keen on further collaboration</a:t>
            </a:r>
          </a:p>
        </p:txBody>
      </p:sp>
      <p:sp>
        <p:nvSpPr>
          <p:cNvPr id="2765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41B47A-CA68-554B-AF41-135F985B203E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44450"/>
            <a:ext cx="1800225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08188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0A0B8-A133-8146-8DB7-F896A1D34421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12088" y="6308725"/>
            <a:ext cx="11144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31944-8AC0-774C-AB24-129EE678E41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82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B488-9954-E149-A72D-B4FA8335FF0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29A05-954D-E042-9277-B774EA59FBA4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913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FD673-E166-214B-97BB-8311087594C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7423C-FC9C-4540-9A38-4832A4ADAC57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417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FA707-23CF-7648-9789-C5C56259901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8E3F6-3063-B240-9EF5-93634AADFC81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112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9CD55-A859-CD4D-9FD6-C0873EF2FB8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7FB5F-8FDB-9C4D-AA8B-537034223640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53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0ACFD-A67E-4049-BC24-B819CFE234F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84261-1637-DB47-BAE0-8DF673661CA1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740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446A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Convergence Meeting: Semantic Interoperability for Clinical Research &amp; Patient Safety in Europe</a:t>
            </a: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9825" y="6356350"/>
            <a:ext cx="11144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446A"/>
                </a:solidFill>
                <a:latin typeface="Calibri" charset="0"/>
              </a:defRPr>
            </a:lvl1pPr>
          </a:lstStyle>
          <a:p>
            <a:pPr>
              <a:defRPr/>
            </a:pPr>
            <a:fld id="{8D7F7441-4A80-8A4E-8230-C1548707ABB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  <p:sp>
        <p:nvSpPr>
          <p:cNvPr id="1030" name="Line 2"/>
          <p:cNvSpPr>
            <a:spLocks noChangeShapeType="1"/>
          </p:cNvSpPr>
          <p:nvPr userDrawn="1"/>
        </p:nvSpPr>
        <p:spPr bwMode="auto">
          <a:xfrm flipH="1">
            <a:off x="685800" y="6172200"/>
            <a:ext cx="7772400" cy="0"/>
          </a:xfrm>
          <a:prstGeom prst="line">
            <a:avLst/>
          </a:prstGeom>
          <a:noFill/>
          <a:ln w="28575">
            <a:solidFill>
              <a:srgbClr val="66BC2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31" name="Picture 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/>
          <a:stretch>
            <a:fillRect/>
          </a:stretch>
        </p:blipFill>
        <p:spPr bwMode="auto">
          <a:xfrm>
            <a:off x="0" y="5257800"/>
            <a:ext cx="7032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446A"/>
                </a:solidFill>
                <a:latin typeface="Calibri" charset="0"/>
              </a:defRPr>
            </a:lvl1pPr>
          </a:lstStyle>
          <a:p>
            <a:pPr>
              <a:defRPr/>
            </a:pPr>
            <a:fld id="{384F3433-B6F1-1A41-9FE9-7D9B174DDE82}" type="datetime1">
              <a:rPr lang="en-US"/>
              <a:pPr>
                <a:defRPr/>
              </a:pPr>
              <a:t>22/4/2013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2" r:id="rId2"/>
    <p:sldLayoutId id="2147484433" r:id="rId3"/>
    <p:sldLayoutId id="2147484434" r:id="rId4"/>
    <p:sldLayoutId id="2147484435" r:id="rId5"/>
    <p:sldLayoutId id="2147484436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446A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446A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00446A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446A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446A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446A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446A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xplorer.openphacts.org" TargetMode="External"/><Relationship Id="rId4" Type="http://schemas.openxmlformats.org/officeDocument/2006/relationships/hyperlink" Target="http://code.google.com/p/linked-data-api/" TargetMode="External"/><Relationship Id="rId5" Type="http://schemas.openxmlformats.org/officeDocument/2006/relationships/hyperlink" Target="http://code.google.com/p/puelia-php/" TargetMode="External"/><Relationship Id="rId6" Type="http://schemas.openxmlformats.org/officeDocument/2006/relationships/hyperlink" Target="https://github.com/openphacts/OPS_LinkedDataApi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ev.openphacts.or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enphacts.cs.man.ac.uk:9090/OPS-IM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ps.conceptwiki.org/web-w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rxiv.org/abs/1304.0567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20" Type="http://schemas.openxmlformats.org/officeDocument/2006/relationships/image" Target="../media/image23.jpeg"/><Relationship Id="rId21" Type="http://schemas.openxmlformats.org/officeDocument/2006/relationships/image" Target="../media/image24.jpeg"/><Relationship Id="rId22" Type="http://schemas.openxmlformats.org/officeDocument/2006/relationships/image" Target="../media/image25.jpeg"/><Relationship Id="rId23" Type="http://schemas.openxmlformats.org/officeDocument/2006/relationships/image" Target="../media/image26.jpeg"/><Relationship Id="rId24" Type="http://schemas.openxmlformats.org/officeDocument/2006/relationships/image" Target="../media/image27.jpeg"/><Relationship Id="rId25" Type="http://schemas.openxmlformats.org/officeDocument/2006/relationships/image" Target="../media/image28.jpeg"/><Relationship Id="rId26" Type="http://schemas.openxmlformats.org/officeDocument/2006/relationships/image" Target="../media/image29.jpeg"/><Relationship Id="rId27" Type="http://schemas.openxmlformats.org/officeDocument/2006/relationships/image" Target="../media/image30.jpeg"/><Relationship Id="rId28" Type="http://schemas.openxmlformats.org/officeDocument/2006/relationships/image" Target="../media/image31.jpeg"/><Relationship Id="rId29" Type="http://schemas.openxmlformats.org/officeDocument/2006/relationships/image" Target="../media/image32.png"/><Relationship Id="rId10" Type="http://schemas.openxmlformats.org/officeDocument/2006/relationships/image" Target="../media/image13.jpeg"/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4" Type="http://schemas.openxmlformats.org/officeDocument/2006/relationships/image" Target="../media/image17.jpeg"/><Relationship Id="rId15" Type="http://schemas.openxmlformats.org/officeDocument/2006/relationships/image" Target="../media/image18.jpeg"/><Relationship Id="rId16" Type="http://schemas.openxmlformats.org/officeDocument/2006/relationships/image" Target="../media/image19.jpeg"/><Relationship Id="rId17" Type="http://schemas.openxmlformats.org/officeDocument/2006/relationships/image" Target="../media/image20.jpeg"/><Relationship Id="rId18" Type="http://schemas.openxmlformats.org/officeDocument/2006/relationships/image" Target="../media/image21.jpeg"/><Relationship Id="rId19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jpe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phacts.org" TargetMode="External"/><Relationship Id="rId4" Type="http://schemas.openxmlformats.org/officeDocument/2006/relationships/hyperlink" Target="http://arxiv.org/abs/1304.056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0.wmf"/><Relationship Id="rId5" Type="http://schemas.openxmlformats.org/officeDocument/2006/relationships/image" Target="../media/image61.jpe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wmf"/><Relationship Id="rId9" Type="http://schemas.openxmlformats.org/officeDocument/2006/relationships/image" Target="../media/image65.w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6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67.png"/><Relationship Id="rId8" Type="http://schemas.openxmlformats.org/officeDocument/2006/relationships/oleObject" Target="../embeddings/oleObject3.bin"/><Relationship Id="rId9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40224"/>
            <a:ext cx="6400800" cy="1126976"/>
          </a:xfrm>
        </p:spPr>
        <p:txBody>
          <a:bodyPr/>
          <a:lstStyle/>
          <a:p>
            <a:r>
              <a:rPr lang="fr-FR" dirty="0" smtClean="0"/>
              <a:t>Antonis Loizou</a:t>
            </a:r>
          </a:p>
          <a:p>
            <a:r>
              <a:rPr lang="nl-BE" dirty="0" smtClean="0"/>
              <a:t>(some slides created by Paul Groth)</a:t>
            </a:r>
          </a:p>
          <a:p>
            <a:endParaRPr lang="nl-BE" dirty="0" smtClean="0"/>
          </a:p>
          <a:p>
            <a:r>
              <a:rPr lang="nl-BE" dirty="0" smtClean="0"/>
              <a:t>VU University Amsterdam</a:t>
            </a:r>
          </a:p>
          <a:p>
            <a:r>
              <a:rPr lang="nl-BE" dirty="0" smtClean="0"/>
              <a:t>LDBC TUC Meeting</a:t>
            </a:r>
          </a:p>
        </p:txBody>
      </p:sp>
      <p:pic>
        <p:nvPicPr>
          <p:cNvPr id="10244" name="Picture 5" descr="Seit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8" r="41994" b="44008"/>
          <a:stretch>
            <a:fillRect/>
          </a:stretch>
        </p:blipFill>
        <p:spPr bwMode="auto">
          <a:xfrm>
            <a:off x="1835150" y="1772816"/>
            <a:ext cx="53054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2411760" cy="1484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 spd="slow" advTm="594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algn="l"/>
            <a:r>
              <a:rPr lang="en-US">
                <a:latin typeface="Calibri" charset="0"/>
              </a:rPr>
              <a:t>Semantic Resources - Mappings</a:t>
            </a:r>
          </a:p>
        </p:txBody>
      </p:sp>
      <p:pic>
        <p:nvPicPr>
          <p:cNvPr id="348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5"/>
          <a:stretch>
            <a:fillRect/>
          </a:stretch>
        </p:blipFill>
        <p:spPr bwMode="auto">
          <a:xfrm>
            <a:off x="2555875" y="981075"/>
            <a:ext cx="2952750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60"/>
          <a:stretch>
            <a:fillRect/>
          </a:stretch>
        </p:blipFill>
        <p:spPr bwMode="auto">
          <a:xfrm>
            <a:off x="5867400" y="981075"/>
            <a:ext cx="266541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7"/>
          <p:cNvSpPr txBox="1">
            <a:spLocks noChangeArrowheads="1"/>
          </p:cNvSpPr>
          <p:nvPr/>
        </p:nvSpPr>
        <p:spPr bwMode="auto">
          <a:xfrm>
            <a:off x="250825" y="2276475"/>
            <a:ext cx="2187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/>
              <a:t>18 Million </a:t>
            </a:r>
          </a:p>
          <a:p>
            <a:pPr eaLnBrk="1" hangingPunct="1"/>
            <a:r>
              <a:rPr lang="en-US" sz="3600"/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slow" advTm="2333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Calibri" charset="0"/>
              </a:rPr>
              <a:t>Semantic resources - Summary</a:t>
            </a:r>
          </a:p>
        </p:txBody>
      </p:sp>
      <p:sp>
        <p:nvSpPr>
          <p:cNvPr id="1945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Types of semantic resources</a:t>
            </a:r>
          </a:p>
          <a:p>
            <a:pPr lvl="1"/>
            <a:r>
              <a:rPr lang="en-US" dirty="0">
                <a:latin typeface="Calibri" charset="0"/>
              </a:rPr>
              <a:t>RDF Datasets</a:t>
            </a:r>
          </a:p>
          <a:p>
            <a:pPr lvl="1"/>
            <a:r>
              <a:rPr lang="en-US" dirty="0">
                <a:latin typeface="Calibri" charset="0"/>
              </a:rPr>
              <a:t>Mappings</a:t>
            </a:r>
          </a:p>
          <a:p>
            <a:pPr lvl="1"/>
            <a:r>
              <a:rPr lang="en-US" dirty="0" smtClean="0">
                <a:latin typeface="Calibri" charset="0"/>
              </a:rPr>
              <a:t>Vocabularies</a:t>
            </a:r>
            <a:endParaRPr lang="en-US" dirty="0">
              <a:latin typeface="Calibri" charset="0"/>
            </a:endParaRPr>
          </a:p>
          <a:p>
            <a:pPr lvl="2"/>
            <a:r>
              <a:rPr lang="en-US" dirty="0">
                <a:latin typeface="Calibri" charset="0"/>
              </a:rPr>
              <a:t>Mesh, UMLS, NCIM</a:t>
            </a:r>
          </a:p>
          <a:p>
            <a:pPr lvl="1"/>
            <a:r>
              <a:rPr lang="en-US" dirty="0">
                <a:latin typeface="Calibri" charset="0"/>
              </a:rPr>
              <a:t>Hierarchies are essential </a:t>
            </a:r>
          </a:p>
          <a:p>
            <a:pPr lvl="2"/>
            <a:r>
              <a:rPr lang="en-US" dirty="0" smtClean="0">
                <a:latin typeface="Calibri" charset="0"/>
              </a:rPr>
              <a:t>e.g. </a:t>
            </a:r>
            <a:r>
              <a:rPr lang="en-US" dirty="0" err="1" smtClean="0">
                <a:latin typeface="Calibri" charset="0"/>
              </a:rPr>
              <a:t>ChEBI</a:t>
            </a:r>
            <a:r>
              <a:rPr lang="en-US" dirty="0" smtClean="0">
                <a:latin typeface="Calibri" charset="0"/>
              </a:rPr>
              <a:t>, </a:t>
            </a:r>
            <a:r>
              <a:rPr lang="en-US" dirty="0">
                <a:latin typeface="Calibri" charset="0"/>
              </a:rPr>
              <a:t>Enzyme classification </a:t>
            </a:r>
          </a:p>
          <a:p>
            <a:pPr lvl="2"/>
            <a:r>
              <a:rPr lang="en-US" dirty="0" err="1" smtClean="0">
                <a:latin typeface="Calibri" charset="0"/>
              </a:rPr>
              <a:t>rdfs:subClassOf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reasoning is essential </a:t>
            </a:r>
          </a:p>
          <a:p>
            <a:pPr lvl="1"/>
            <a:endParaRPr lang="en-US" dirty="0">
              <a:latin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5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Data Integration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7931150" cy="452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atin typeface="Calibri" charset="0"/>
              </a:rPr>
              <a:t>Global – as – View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Flexible global schema defined by domain experts.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Simple, as flat as possible, result structures.</a:t>
            </a:r>
          </a:p>
          <a:p>
            <a:pPr marL="0" indent="0">
              <a:buNone/>
              <a:defRPr/>
            </a:pPr>
            <a:endParaRPr lang="en-US" dirty="0" smtClean="0">
              <a:latin typeface="Calibri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</a:rPr>
              <a:t>Load data into RDF store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A named graph for each dataset.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Inferred triples computed offline and asserted directly.</a:t>
            </a:r>
          </a:p>
        </p:txBody>
      </p:sp>
    </p:spTree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Data Integration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7931150" cy="452596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smtClean="0">
                <a:latin typeface="Calibri" charset="0"/>
              </a:rPr>
              <a:t>Define use cases and view templates</a:t>
            </a:r>
            <a:endParaRPr lang="en-US" dirty="0">
              <a:latin typeface="Calibri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</a:rPr>
              <a:t>View templates: Required and optional </a:t>
            </a:r>
            <a:r>
              <a:rPr lang="en-US" dirty="0" smtClean="0">
                <a:latin typeface="Calibri" charset="0"/>
              </a:rPr>
              <a:t>information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Domain </a:t>
            </a:r>
            <a:r>
              <a:rPr lang="en-US" dirty="0">
                <a:latin typeface="Calibri" charset="0"/>
              </a:rPr>
              <a:t>experts trust some datasets over others for specific </a:t>
            </a:r>
            <a:r>
              <a:rPr lang="en-US" dirty="0" smtClean="0">
                <a:latin typeface="Calibri" charset="0"/>
              </a:rPr>
              <a:t>properties.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Results </a:t>
            </a:r>
            <a:r>
              <a:rPr lang="en-US" dirty="0">
                <a:latin typeface="Calibri" charset="0"/>
              </a:rPr>
              <a:t>without a core set of properties are meaningless. The rest are </a:t>
            </a:r>
            <a:r>
              <a:rPr lang="en-US" dirty="0" smtClean="0">
                <a:latin typeface="Calibri" charset="0"/>
              </a:rPr>
              <a:t>optional.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Integration </a:t>
            </a:r>
            <a:r>
              <a:rPr lang="en-US" dirty="0">
                <a:latin typeface="Calibri" charset="0"/>
              </a:rPr>
              <a:t>in </a:t>
            </a:r>
            <a:r>
              <a:rPr lang="en-US" dirty="0" err="1">
                <a:latin typeface="Calibri" charset="0"/>
              </a:rPr>
              <a:t>OpenPHACTS</a:t>
            </a:r>
            <a:r>
              <a:rPr lang="en-US" dirty="0">
                <a:latin typeface="Calibri" charset="0"/>
              </a:rPr>
              <a:t> amounts to collating trusted information from the available sources.</a:t>
            </a:r>
          </a:p>
          <a:p>
            <a:pPr>
              <a:defRPr/>
            </a:pPr>
            <a:endParaRPr lang="en-US" dirty="0">
              <a:latin typeface="Calibri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</a:rPr>
              <a:t>Convert view templates to SPARQL queries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CONSTRUCT for projection onto global view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</a:rPr>
              <a:t>Preserve provenance through </a:t>
            </a:r>
            <a:r>
              <a:rPr lang="en-US" dirty="0" err="1" smtClean="0">
                <a:latin typeface="Calibri" charset="0"/>
              </a:rPr>
              <a:t>void:inDataset</a:t>
            </a:r>
            <a:endParaRPr lang="en-US" dirty="0">
              <a:latin typeface="Calibri" charset="0"/>
            </a:endParaRPr>
          </a:p>
          <a:p>
            <a:pPr>
              <a:defRPr/>
            </a:pPr>
            <a:endParaRPr lang="fr-FR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10043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Linked Data API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7931150" cy="45259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 smtClean="0">
                <a:latin typeface="Calibri" charset="0"/>
              </a:rPr>
              <a:t>No public SPARQL endpoint is available for </a:t>
            </a:r>
            <a:r>
              <a:rPr lang="en-US" sz="2400" dirty="0" err="1" smtClean="0">
                <a:latin typeface="Calibri" charset="0"/>
              </a:rPr>
              <a:t>OpenPHACTS</a:t>
            </a:r>
            <a:endParaRPr lang="en-US" sz="2400" dirty="0" smtClean="0">
              <a:latin typeface="Calibri" charset="0"/>
            </a:endParaRP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Writing good SPARQL queries has a steep learning curve</a:t>
            </a: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Queries that are not well formed can cause instability.</a:t>
            </a:r>
          </a:p>
          <a:p>
            <a:pPr marL="0" indent="0">
              <a:buNone/>
              <a:defRPr/>
            </a:pPr>
            <a:endParaRPr lang="en-US" sz="1800" dirty="0" smtClean="0">
              <a:latin typeface="Calibri" charset="0"/>
            </a:endParaRPr>
          </a:p>
          <a:p>
            <a:pPr>
              <a:defRPr/>
            </a:pPr>
            <a:r>
              <a:rPr lang="en-US" sz="2400" dirty="0" smtClean="0">
                <a:latin typeface="Calibri" charset="0"/>
              </a:rPr>
              <a:t>Instead SPARQL queries are embedded into Linked Data API (LDA) endpoints.</a:t>
            </a: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Enables API developers to fine tune query performance.</a:t>
            </a:r>
          </a:p>
          <a:p>
            <a:pPr lvl="1">
              <a:defRPr/>
            </a:pPr>
            <a:r>
              <a:rPr lang="en-US" sz="1800" dirty="0" err="1" smtClean="0">
                <a:latin typeface="Calibri" charset="0"/>
              </a:rPr>
              <a:t>RESTful</a:t>
            </a:r>
            <a:endParaRPr lang="en-US" sz="1800" dirty="0" smtClean="0">
              <a:latin typeface="Calibri" charset="0"/>
            </a:endParaRP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Multiple formats (JSON, Turtle, TSV, XML and more)</a:t>
            </a:r>
            <a:endParaRPr lang="en-US" sz="1800" dirty="0">
              <a:latin typeface="Calibri" charset="0"/>
            </a:endParaRP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Pagination</a:t>
            </a: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HTTP parameters are mapped to RDF properties and SPARQL variables</a:t>
            </a:r>
          </a:p>
          <a:p>
            <a:pPr lvl="2">
              <a:defRPr/>
            </a:pPr>
            <a:r>
              <a:rPr lang="en-US" sz="1600" dirty="0" smtClean="0">
                <a:latin typeface="Calibri" charset="0"/>
              </a:rPr>
              <a:t>Ability to specify elaborate filtering and sorting conditions</a:t>
            </a: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Two-level caching of URLs served</a:t>
            </a:r>
          </a:p>
          <a:p>
            <a:pPr lvl="2">
              <a:defRPr/>
            </a:pPr>
            <a:r>
              <a:rPr lang="en-US" sz="1600" dirty="0" smtClean="0">
                <a:latin typeface="Calibri" charset="0"/>
              </a:rPr>
              <a:t>Raw RDF results and formatted </a:t>
            </a:r>
            <a:r>
              <a:rPr lang="en-US" sz="1600" dirty="0" err="1" smtClean="0">
                <a:latin typeface="Calibri" charset="0"/>
              </a:rPr>
              <a:t>w.r.t</a:t>
            </a:r>
            <a:r>
              <a:rPr lang="en-US" sz="1600" dirty="0" smtClean="0">
                <a:latin typeface="Calibri" charset="0"/>
              </a:rPr>
              <a:t>. the “_format” parameter</a:t>
            </a:r>
            <a:endParaRPr lang="fr-FR" sz="6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71333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Linked Data API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2" y="1268413"/>
            <a:ext cx="8136135" cy="4525962"/>
          </a:xfrm>
        </p:spPr>
        <p:txBody>
          <a:bodyPr>
            <a:normAutofit fontScale="40000" lnSpcReduction="20000"/>
          </a:bodyPr>
          <a:lstStyle/>
          <a:p>
            <a:pPr marL="914400" lvl="2" indent="0">
              <a:buNone/>
              <a:defRPr/>
            </a:pPr>
            <a:endParaRPr lang="en-US" sz="5600" dirty="0">
              <a:latin typeface="Calibri" charset="0"/>
            </a:endParaRPr>
          </a:p>
          <a:p>
            <a:pPr>
              <a:defRPr/>
            </a:pPr>
            <a:r>
              <a:rPr lang="en-US" sz="6400" dirty="0" smtClean="0">
                <a:latin typeface="Calibri" charset="0"/>
              </a:rPr>
              <a:t>First public release today!</a:t>
            </a:r>
          </a:p>
          <a:p>
            <a:pPr lvl="1">
              <a:defRPr/>
            </a:pPr>
            <a:r>
              <a:rPr lang="en-US" sz="6400" dirty="0" smtClean="0">
                <a:latin typeface="Calibri" charset="0"/>
                <a:hlinkClick r:id="rId2"/>
              </a:rPr>
              <a:t>http://</a:t>
            </a:r>
            <a:r>
              <a:rPr lang="en-US" sz="6400" dirty="0" smtClean="0">
                <a:latin typeface="Calibri" charset="0"/>
                <a:hlinkClick r:id="rId2"/>
              </a:rPr>
              <a:t>dev.openphacts.org</a:t>
            </a:r>
            <a:endParaRPr lang="en-US" sz="6400" dirty="0" smtClean="0">
              <a:latin typeface="Calibri" charset="0"/>
            </a:endParaRPr>
          </a:p>
          <a:p>
            <a:pPr lvl="1">
              <a:defRPr/>
            </a:pPr>
            <a:r>
              <a:rPr lang="en-US" sz="6400" dirty="0" smtClean="0">
                <a:latin typeface="Calibri" charset="0"/>
                <a:hlinkClick r:id="rId3"/>
              </a:rPr>
              <a:t>http://explorer.openphacts.org</a:t>
            </a:r>
            <a:endParaRPr lang="en-US" sz="6400" dirty="0" smtClean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en-US" sz="6400" dirty="0" smtClean="0">
                <a:latin typeface="Calibri" charset="0"/>
              </a:rPr>
              <a:t> </a:t>
            </a:r>
          </a:p>
          <a:p>
            <a:pPr marL="342900" lvl="1" indent="-342900">
              <a:buFont typeface="Arial" charset="0"/>
              <a:buChar char="•"/>
              <a:defRPr/>
            </a:pPr>
            <a:r>
              <a:rPr lang="en-US" sz="6400" dirty="0" smtClean="0">
                <a:latin typeface="Calibri" charset="0"/>
              </a:rPr>
              <a:t>LDA: </a:t>
            </a:r>
            <a:r>
              <a:rPr lang="en-US" sz="6400" dirty="0">
                <a:latin typeface="Calibri" charset="0"/>
                <a:hlinkClick r:id="rId4"/>
              </a:rPr>
              <a:t>http://code.google.com/p/linked-data-api/</a:t>
            </a:r>
            <a:endParaRPr lang="en-US" sz="6400" dirty="0">
              <a:latin typeface="Calibri" charset="0"/>
            </a:endParaRPr>
          </a:p>
          <a:p>
            <a:pPr lvl="1">
              <a:defRPr/>
            </a:pPr>
            <a:r>
              <a:rPr lang="en-US" sz="6400" dirty="0" smtClean="0">
                <a:latin typeface="Calibri" charset="0"/>
              </a:rPr>
              <a:t>PHP Implementation (</a:t>
            </a:r>
            <a:r>
              <a:rPr lang="en-US" sz="6400" dirty="0" err="1" smtClean="0">
                <a:latin typeface="Calibri" charset="0"/>
              </a:rPr>
              <a:t>Puelia</a:t>
            </a:r>
            <a:r>
              <a:rPr lang="en-US" sz="6400" dirty="0" smtClean="0">
                <a:latin typeface="Calibri" charset="0"/>
              </a:rPr>
              <a:t>)</a:t>
            </a:r>
            <a:r>
              <a:rPr lang="en-US" sz="6400" dirty="0">
                <a:latin typeface="Calibri" charset="0"/>
              </a:rPr>
              <a:t>: </a:t>
            </a:r>
            <a:r>
              <a:rPr lang="en-US" sz="6400" dirty="0">
                <a:latin typeface="Calibri" charset="0"/>
                <a:hlinkClick r:id="rId5"/>
              </a:rPr>
              <a:t>http://code.google.com/p/puelia-php</a:t>
            </a:r>
            <a:r>
              <a:rPr lang="en-US" sz="6400" dirty="0" smtClean="0">
                <a:latin typeface="Calibri" charset="0"/>
                <a:hlinkClick r:id="rId5"/>
              </a:rPr>
              <a:t>/</a:t>
            </a:r>
            <a:endParaRPr lang="en-US" sz="6400" dirty="0" smtClean="0">
              <a:latin typeface="Calibri" charset="0"/>
            </a:endParaRPr>
          </a:p>
          <a:p>
            <a:pPr lvl="1">
              <a:defRPr/>
            </a:pPr>
            <a:r>
              <a:rPr lang="en-US" sz="6400" dirty="0" err="1" smtClean="0">
                <a:latin typeface="Calibri" charset="0"/>
              </a:rPr>
              <a:t>OpenPHACTS</a:t>
            </a:r>
            <a:r>
              <a:rPr lang="en-US" sz="6400" dirty="0">
                <a:latin typeface="Calibri" charset="0"/>
              </a:rPr>
              <a:t> Extension: </a:t>
            </a:r>
            <a:r>
              <a:rPr lang="en-US" sz="6400" dirty="0">
                <a:latin typeface="Calibri" charset="0"/>
                <a:hlinkClick r:id="rId6"/>
              </a:rPr>
              <a:t>https://github.com/openphacts/</a:t>
            </a:r>
            <a:r>
              <a:rPr lang="en-US" sz="6400" dirty="0" smtClean="0">
                <a:latin typeface="Calibri" charset="0"/>
                <a:hlinkClick r:id="rId6"/>
              </a:rPr>
              <a:t>OPS_LinkedDataApi</a:t>
            </a:r>
            <a:endParaRPr lang="en-US" sz="6400" dirty="0" smtClean="0">
              <a:latin typeface="Calibri" charset="0"/>
            </a:endParaRPr>
          </a:p>
          <a:p>
            <a:pPr lvl="1">
              <a:defRPr/>
            </a:pPr>
            <a:endParaRPr lang="fr-FR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42100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Identity Mapping Service (IMS)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7931150" cy="452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atin typeface="Calibri" charset="0"/>
              </a:rPr>
              <a:t>Instance level mappings are held externally to the RDF store</a:t>
            </a:r>
          </a:p>
          <a:p>
            <a:pPr>
              <a:defRPr/>
            </a:pPr>
            <a:r>
              <a:rPr lang="en-US" dirty="0" smtClean="0">
                <a:latin typeface="Calibri" charset="0"/>
              </a:rPr>
              <a:t>Driven by Uni. Manchester</a:t>
            </a:r>
            <a:endParaRPr lang="en-US" dirty="0">
              <a:latin typeface="Calibri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hlinkClick r:id="rId2"/>
              </a:rPr>
              <a:t>http://openphacts.cs.man.ac.uk:9090/OPS-IMS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</a:rPr>
              <a:t>Injected into queries at run-time.</a:t>
            </a:r>
          </a:p>
          <a:p>
            <a:pPr>
              <a:defRPr/>
            </a:pPr>
            <a:r>
              <a:rPr lang="en-US" dirty="0" smtClean="0">
                <a:latin typeface="Calibri" charset="0"/>
              </a:rPr>
              <a:t>Better performance (when co-located).</a:t>
            </a:r>
          </a:p>
          <a:p>
            <a:pPr>
              <a:defRPr/>
            </a:pPr>
            <a:r>
              <a:rPr lang="en-US" dirty="0" smtClean="0">
                <a:latin typeface="Calibri" charset="0"/>
              </a:rPr>
              <a:t>Provision of flexible mappings: Scientific lenses.</a:t>
            </a:r>
          </a:p>
        </p:txBody>
      </p:sp>
    </p:spTree>
    <p:extLst>
      <p:ext uri="{BB962C8B-B14F-4D97-AF65-F5344CB8AC3E}">
        <p14:creationId xmlns:p14="http://schemas.microsoft.com/office/powerpoint/2010/main" val="572590858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Identity Resolution Service (IRS)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7931150" cy="4525962"/>
          </a:xfrm>
        </p:spPr>
        <p:txBody>
          <a:bodyPr>
            <a:normAutofit/>
          </a:bodyPr>
          <a:lstStyle/>
          <a:p>
            <a:pPr marL="457200" lvl="1" indent="0">
              <a:buNone/>
              <a:defRPr/>
            </a:pPr>
            <a:endParaRPr lang="en-US" dirty="0" smtClean="0">
              <a:latin typeface="Calibri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</a:rPr>
              <a:t>text </a:t>
            </a:r>
            <a:r>
              <a:rPr lang="en-US" dirty="0">
                <a:latin typeface="Calibri" charset="0"/>
              </a:rPr>
              <a:t>– to – URI functionality</a:t>
            </a:r>
          </a:p>
          <a:p>
            <a:pPr>
              <a:defRPr/>
            </a:pPr>
            <a:r>
              <a:rPr lang="en-US" dirty="0" smtClean="0">
                <a:latin typeface="Calibri" charset="0"/>
              </a:rPr>
              <a:t>Driven by </a:t>
            </a:r>
            <a:r>
              <a:rPr lang="en-US" dirty="0" err="1" smtClean="0">
                <a:latin typeface="Calibri" charset="0"/>
              </a:rPr>
              <a:t>ConceptWiki</a:t>
            </a:r>
            <a:endParaRPr lang="en-US" dirty="0" smtClean="0">
              <a:latin typeface="Calibri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hlinkClick r:id="rId2"/>
              </a:rPr>
              <a:t>http://ops.conceptwiki.org/web-ws</a:t>
            </a:r>
            <a:r>
              <a:rPr lang="en-US" dirty="0" smtClean="0">
                <a:latin typeface="Calibri" charset="0"/>
                <a:hlinkClick r:id="rId2"/>
              </a:rPr>
              <a:t>/</a:t>
            </a:r>
            <a:endParaRPr lang="en-US" dirty="0" smtClean="0">
              <a:latin typeface="Calibri" charset="0"/>
            </a:endParaRPr>
          </a:p>
          <a:p>
            <a:pPr>
              <a:defRPr/>
            </a:pPr>
            <a:r>
              <a:rPr lang="en-US" dirty="0" smtClean="0">
                <a:latin typeface="Calibri" charset="0"/>
              </a:rPr>
              <a:t>Manually curated </a:t>
            </a:r>
          </a:p>
          <a:p>
            <a:pPr>
              <a:defRPr/>
            </a:pPr>
            <a:r>
              <a:rPr lang="en-US" dirty="0" smtClean="0">
                <a:latin typeface="Calibri" charset="0"/>
              </a:rPr>
              <a:t>(sub)String search is performed externally to the RDF store.</a:t>
            </a:r>
          </a:p>
        </p:txBody>
      </p:sp>
    </p:spTree>
    <p:extLst>
      <p:ext uri="{BB962C8B-B14F-4D97-AF65-F5344CB8AC3E}">
        <p14:creationId xmlns:p14="http://schemas.microsoft.com/office/powerpoint/2010/main" val="2429072808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err="1" smtClean="0">
                <a:latin typeface="Calibri" charset="0"/>
              </a:rPr>
              <a:t>OpenPHACTS</a:t>
            </a:r>
            <a:r>
              <a:rPr lang="en-US" sz="4000" dirty="0" smtClean="0">
                <a:latin typeface="Calibri" charset="0"/>
              </a:rPr>
              <a:t> architecture</a:t>
            </a:r>
            <a:endParaRPr lang="fr-FR" sz="2000" dirty="0">
              <a:latin typeface="Calibri" charset="0"/>
            </a:endParaRPr>
          </a:p>
        </p:txBody>
      </p:sp>
      <p:sp>
        <p:nvSpPr>
          <p:cNvPr id="5" name="Shape 82"/>
          <p:cNvSpPr/>
          <p:nvPr/>
        </p:nvSpPr>
        <p:spPr>
          <a:xfrm>
            <a:off x="1349543" y="1052736"/>
            <a:ext cx="6444913" cy="48080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6956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err="1" smtClean="0">
                <a:latin typeface="Calibri" charset="0"/>
              </a:rPr>
              <a:t>Optimising</a:t>
            </a:r>
            <a:r>
              <a:rPr lang="en-US" sz="4000" dirty="0" smtClean="0">
                <a:latin typeface="Calibri" charset="0"/>
              </a:rPr>
              <a:t> SPARQL query performance</a:t>
            </a:r>
            <a:endParaRPr lang="fr-FR" sz="2000" dirty="0">
              <a:latin typeface="Calibri" charset="0"/>
            </a:endParaRPr>
          </a:p>
        </p:txBody>
      </p:sp>
      <p:sp>
        <p:nvSpPr>
          <p:cNvPr id="17410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268413"/>
            <a:ext cx="8208144" cy="45259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smtClean="0">
                <a:latin typeface="Calibri" charset="0"/>
              </a:rPr>
              <a:t>Syntactic variations of the same query vary wildly in evaluation cost.</a:t>
            </a:r>
          </a:p>
          <a:p>
            <a:pPr lvl="1">
              <a:defRPr/>
            </a:pPr>
            <a:r>
              <a:rPr lang="en-US" sz="1800" dirty="0" smtClean="0">
                <a:latin typeface="Calibri" charset="0"/>
              </a:rPr>
              <a:t>Pérez </a:t>
            </a:r>
            <a:r>
              <a:rPr lang="en-US" sz="1800" dirty="0">
                <a:latin typeface="Calibri" charset="0"/>
              </a:rPr>
              <a:t>Jorge, Marcelo Arenas, and Claudio Gutierrez. </a:t>
            </a:r>
            <a:r>
              <a:rPr lang="en-US" sz="1800" b="1" dirty="0" smtClean="0">
                <a:latin typeface="Calibri" charset="0"/>
              </a:rPr>
              <a:t>Semantics </a:t>
            </a:r>
            <a:r>
              <a:rPr lang="en-US" sz="1800" b="1" dirty="0">
                <a:latin typeface="Calibri" charset="0"/>
              </a:rPr>
              <a:t>and complexity of SPARQL</a:t>
            </a:r>
            <a:r>
              <a:rPr lang="en-US" sz="1800" b="1" dirty="0" smtClean="0">
                <a:latin typeface="Calibri" charset="0"/>
              </a:rPr>
              <a:t>.</a:t>
            </a:r>
            <a:r>
              <a:rPr lang="en-US" sz="1800" dirty="0" smtClean="0">
                <a:latin typeface="Calibri" charset="0"/>
              </a:rPr>
              <a:t> </a:t>
            </a:r>
            <a:r>
              <a:rPr lang="en-US" sz="1800" dirty="0">
                <a:latin typeface="Calibri" charset="0"/>
              </a:rPr>
              <a:t>ACM Transactions on Database Systems (TODS) 34, no. 3 (2009): 16</a:t>
            </a:r>
            <a:r>
              <a:rPr lang="en-US" sz="1800" dirty="0" smtClean="0">
                <a:latin typeface="Calibri" charset="0"/>
              </a:rPr>
              <a:t>.</a:t>
            </a:r>
          </a:p>
          <a:p>
            <a:pPr marL="457200" lvl="1" indent="0">
              <a:buNone/>
              <a:defRPr/>
            </a:pPr>
            <a:endParaRPr lang="en-US" sz="1400" dirty="0">
              <a:latin typeface="Calibri" charset="0"/>
            </a:endParaRPr>
          </a:p>
          <a:p>
            <a:pPr>
              <a:defRPr/>
            </a:pPr>
            <a:r>
              <a:rPr lang="en-US" sz="2000" dirty="0" smtClean="0">
                <a:latin typeface="Calibri" charset="0"/>
              </a:rPr>
              <a:t>Evaluated the utility of 5 heuristics: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600" dirty="0" err="1" smtClean="0">
                <a:latin typeface="Calibri" charset="0"/>
              </a:rPr>
              <a:t>Minimise</a:t>
            </a:r>
            <a:r>
              <a:rPr lang="en-US" sz="1600" dirty="0" smtClean="0">
                <a:latin typeface="Calibri" charset="0"/>
              </a:rPr>
              <a:t> OPTIONAL patterns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600" dirty="0" smtClean="0">
                <a:latin typeface="Calibri" charset="0"/>
              </a:rPr>
              <a:t>Use named GRAPHs to </a:t>
            </a:r>
            <a:r>
              <a:rPr lang="en-US" sz="1600" dirty="0" err="1" smtClean="0">
                <a:latin typeface="Calibri" charset="0"/>
              </a:rPr>
              <a:t>localise</a:t>
            </a:r>
            <a:r>
              <a:rPr lang="en-US" sz="1600" dirty="0" smtClean="0">
                <a:latin typeface="Calibri" charset="0"/>
              </a:rPr>
              <a:t> patterns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600" dirty="0" smtClean="0">
                <a:latin typeface="Calibri" charset="0"/>
              </a:rPr>
              <a:t>Replace connected triple patterns with sequence paths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600" dirty="0" smtClean="0">
                <a:latin typeface="Calibri" charset="0"/>
              </a:rPr>
              <a:t>Use aggregates to reduce the effects of </a:t>
            </a:r>
            <a:r>
              <a:rPr lang="en-US" sz="1600" dirty="0" err="1" smtClean="0">
                <a:latin typeface="Calibri" charset="0"/>
              </a:rPr>
              <a:t>cartesian</a:t>
            </a:r>
            <a:r>
              <a:rPr lang="en-US" sz="1600" dirty="0" smtClean="0">
                <a:latin typeface="Calibri" charset="0"/>
              </a:rPr>
              <a:t> products.</a:t>
            </a:r>
            <a:endParaRPr lang="en-US" sz="1600" dirty="0">
              <a:latin typeface="Calibri" charset="0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600" dirty="0" smtClean="0">
                <a:latin typeface="Calibri" charset="0"/>
              </a:rPr>
              <a:t>Compare the performance of different syntax for specifying alternative URIs</a:t>
            </a:r>
            <a:endParaRPr lang="en-US" sz="1600" dirty="0">
              <a:latin typeface="Calibri" charset="0"/>
            </a:endParaRPr>
          </a:p>
          <a:p>
            <a:pPr lvl="1">
              <a:defRPr/>
            </a:pPr>
            <a:endParaRPr lang="fr-FR" sz="1600" dirty="0" smtClean="0">
              <a:latin typeface="Calibri" charset="0"/>
            </a:endParaRPr>
          </a:p>
          <a:p>
            <a:pPr>
              <a:defRPr/>
            </a:pPr>
            <a:r>
              <a:rPr lang="en-US" sz="2000" dirty="0" smtClean="0"/>
              <a:t>Antonis </a:t>
            </a:r>
            <a:r>
              <a:rPr lang="en-US" sz="2000" dirty="0"/>
              <a:t>Loizou and Paul </a:t>
            </a:r>
            <a:r>
              <a:rPr lang="en-US" sz="2000" dirty="0" err="1"/>
              <a:t>Groth</a:t>
            </a:r>
            <a:r>
              <a:rPr lang="en-US" sz="2000" dirty="0"/>
              <a:t>, </a:t>
            </a:r>
            <a:r>
              <a:rPr lang="en-US" sz="2000" b="1" dirty="0"/>
              <a:t>On the Formulation of </a:t>
            </a:r>
            <a:r>
              <a:rPr lang="en-US" sz="2000" b="1" dirty="0" err="1"/>
              <a:t>Performant</a:t>
            </a:r>
            <a:r>
              <a:rPr lang="en-US" sz="2000" b="1" dirty="0"/>
              <a:t> SPARQL Queries. </a:t>
            </a:r>
            <a:r>
              <a:rPr lang="en-US" sz="2000" dirty="0"/>
              <a:t>Preprint: </a:t>
            </a:r>
            <a:r>
              <a:rPr lang="en-US" sz="2000" dirty="0">
                <a:hlinkClick r:id="rId2"/>
              </a:rPr>
              <a:t>http://arxiv.org/abs/1304.0567</a:t>
            </a:r>
            <a:endParaRPr lang="fr-FR" sz="2000" dirty="0">
              <a:latin typeface="Calibri" charset="0"/>
            </a:endParaRPr>
          </a:p>
          <a:p>
            <a:pPr lvl="1">
              <a:defRPr/>
            </a:pPr>
            <a:endParaRPr lang="en-US" sz="16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79271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charset="0"/>
              </a:rPr>
              <a:t>Consortium</a:t>
            </a:r>
            <a:endParaRPr lang="en-GB" dirty="0">
              <a:latin typeface="Calibri" charset="0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8" y="2776538"/>
            <a:ext cx="1143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1768475"/>
            <a:ext cx="1252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7"/>
          <a:stretch>
            <a:fillRect/>
          </a:stretch>
        </p:blipFill>
        <p:spPr bwMode="auto">
          <a:xfrm>
            <a:off x="3097213" y="1839913"/>
            <a:ext cx="13858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878013"/>
            <a:ext cx="15843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776538"/>
            <a:ext cx="1511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200275"/>
            <a:ext cx="1711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6"/>
          <a:stretch>
            <a:fillRect/>
          </a:stretch>
        </p:blipFill>
        <p:spPr bwMode="auto">
          <a:xfrm>
            <a:off x="7837488" y="3208338"/>
            <a:ext cx="8890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1"/>
          <a:stretch>
            <a:fillRect/>
          </a:stretch>
        </p:blipFill>
        <p:spPr bwMode="auto">
          <a:xfrm>
            <a:off x="6491288" y="3279775"/>
            <a:ext cx="10604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487613"/>
            <a:ext cx="201612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136900"/>
            <a:ext cx="14668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1839913"/>
            <a:ext cx="118745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88" y="2200275"/>
            <a:ext cx="122713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2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8" y="3208338"/>
            <a:ext cx="122078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9" name="Picture 2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2703513"/>
            <a:ext cx="15763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2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3279775"/>
            <a:ext cx="10795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1" name="Picture 2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839913"/>
            <a:ext cx="11509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2" name="Grafik 26" descr="C:\Users\Anika Robl\AppData\Local\Microsoft\Windows\Temporary Internet Files\Content.Outlook\PFI2JZPG\INGLES_POSITIVO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2344738"/>
            <a:ext cx="835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3" name="Picture 2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1912938"/>
            <a:ext cx="158432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4" name="Picture 2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2560638"/>
            <a:ext cx="1470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1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2344738"/>
            <a:ext cx="1128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136900"/>
            <a:ext cx="1471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1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2674938"/>
            <a:ext cx="17097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6" descr="NBIC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75" y="3960813"/>
            <a:ext cx="108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Picture 8" descr="SIB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525" y="3933825"/>
            <a:ext cx="10287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Picture 10" descr="ConnDiscovery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0" y="4017963"/>
            <a:ext cx="1638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12" descr="EBI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4041775"/>
            <a:ext cx="14144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2" name="Picture 14" descr="jansse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3946525"/>
            <a:ext cx="1065213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Picture 55" descr="oplogo_std_200x80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5"/>
          <a:stretch>
            <a:fillRect/>
          </a:stretch>
        </p:blipFill>
        <p:spPr bwMode="auto">
          <a:xfrm>
            <a:off x="6286500" y="3981450"/>
            <a:ext cx="12700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advTm="389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1&amp;2: Compound Pharmacology</a:t>
            </a:r>
            <a:endParaRPr lang="fr-FR" sz="2000" dirty="0">
              <a:latin typeface="Calibri" charset="0"/>
            </a:endParaRPr>
          </a:p>
        </p:txBody>
      </p:sp>
      <p:pic>
        <p:nvPicPr>
          <p:cNvPr id="2" name="Picture 1" descr="compound_pharma_me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139"/>
            <a:ext cx="9144000" cy="5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901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1&amp;2: Compound Information</a:t>
            </a:r>
            <a:endParaRPr lang="fr-FR" sz="2000" dirty="0">
              <a:latin typeface="Calibri" charset="0"/>
            </a:endParaRPr>
          </a:p>
        </p:txBody>
      </p:sp>
      <p:pic>
        <p:nvPicPr>
          <p:cNvPr id="4" name="Picture 3" descr="compound_info_me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139"/>
            <a:ext cx="9144000" cy="5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82985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1&amp;2: Target Pharmacology</a:t>
            </a:r>
            <a:endParaRPr lang="fr-FR" sz="2000" dirty="0">
              <a:latin typeface="Calibri" charset="0"/>
            </a:endParaRPr>
          </a:p>
        </p:txBody>
      </p:sp>
      <p:pic>
        <p:nvPicPr>
          <p:cNvPr id="3" name="Picture 2" descr="target_pharma_me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515"/>
            <a:ext cx="9144000" cy="5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0327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1&amp;2: Target Information</a:t>
            </a:r>
            <a:endParaRPr lang="fr-FR" sz="2000" dirty="0">
              <a:latin typeface="Calibri" charset="0"/>
            </a:endParaRPr>
          </a:p>
        </p:txBody>
      </p:sp>
      <p:pic>
        <p:nvPicPr>
          <p:cNvPr id="2" name="Picture 1" descr="target_info_me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139"/>
            <a:ext cx="9144000" cy="57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03032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>
                <a:latin typeface="Calibri" charset="0"/>
              </a:rPr>
              <a:t>3</a:t>
            </a:r>
            <a:r>
              <a:rPr lang="en-US" sz="4000" dirty="0" smtClean="0">
                <a:latin typeface="Calibri" charset="0"/>
              </a:rPr>
              <a:t>: Sequence paths</a:t>
            </a:r>
            <a:endParaRPr lang="fr-FR" sz="2000" dirty="0">
              <a:latin typeface="Calibri" charset="0"/>
            </a:endParaRPr>
          </a:p>
        </p:txBody>
      </p:sp>
      <p:pic>
        <p:nvPicPr>
          <p:cNvPr id="2" name="Picture 1" descr="seque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5943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361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5: Specifying 10 alternative URIs</a:t>
            </a:r>
            <a:endParaRPr lang="fr-FR" sz="2000" dirty="0">
              <a:latin typeface="Calibri" charset="0"/>
            </a:endParaRPr>
          </a:p>
        </p:txBody>
      </p:sp>
      <p:pic>
        <p:nvPicPr>
          <p:cNvPr id="3" name="Picture 2" descr="alternatives_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234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5: Specifying 20 alternative URIs</a:t>
            </a:r>
            <a:endParaRPr lang="fr-FR" sz="2000" dirty="0">
              <a:latin typeface="Calibri" charset="0"/>
            </a:endParaRPr>
          </a:p>
        </p:txBody>
      </p:sp>
      <p:pic>
        <p:nvPicPr>
          <p:cNvPr id="2" name="Picture 1" descr="alternatives_2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6922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re 1"/>
          <p:cNvSpPr>
            <a:spLocks noGrp="1"/>
          </p:cNvSpPr>
          <p:nvPr>
            <p:ph type="title"/>
          </p:nvPr>
        </p:nvSpPr>
        <p:spPr>
          <a:xfrm>
            <a:off x="446088" y="9525"/>
            <a:ext cx="8229600" cy="1143000"/>
          </a:xfrm>
        </p:spPr>
        <p:txBody>
          <a:bodyPr/>
          <a:lstStyle/>
          <a:p>
            <a:r>
              <a:rPr lang="en-US" sz="4000" dirty="0" smtClean="0">
                <a:latin typeface="Calibri" charset="0"/>
              </a:rPr>
              <a:t>5: Specifying 50 alternative URIs</a:t>
            </a:r>
            <a:endParaRPr lang="fr-FR" sz="2000" dirty="0">
              <a:latin typeface="Calibri" charset="0"/>
            </a:endParaRPr>
          </a:p>
        </p:txBody>
      </p:sp>
      <p:pic>
        <p:nvPicPr>
          <p:cNvPr id="3" name="Picture 2" descr="alternatives_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49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0109"/>
      </p:ext>
    </p:extLst>
  </p:cSld>
  <p:clrMapOvr>
    <a:masterClrMapping/>
  </p:clrMapOvr>
  <p:transition xmlns:p14="http://schemas.microsoft.com/office/powerpoint/2010/main" spd="slow" advTm="46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fr-FR" dirty="0" smtClean="0">
                <a:latin typeface="Calibri" charset="0"/>
              </a:rPr>
              <a:t>Performance </a:t>
            </a:r>
            <a:r>
              <a:rPr lang="fr-FR" dirty="0" err="1" smtClean="0">
                <a:latin typeface="Calibri" charset="0"/>
              </a:rPr>
              <a:t>overview</a:t>
            </a:r>
            <a:r>
              <a:rPr lang="fr-FR" dirty="0" smtClean="0">
                <a:latin typeface="Calibri" charset="0"/>
              </a:rPr>
              <a:t>:</a:t>
            </a:r>
            <a:endParaRPr lang="fr-FR" dirty="0">
              <a:latin typeface="Calibri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755203"/>
              </p:ext>
            </p:extLst>
          </p:nvPr>
        </p:nvGraphicFramePr>
        <p:xfrm>
          <a:off x="323528" y="1412776"/>
          <a:ext cx="8229600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2462064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 (s)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Compound Pharmacology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1 259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Compound</a:t>
                      </a:r>
                      <a:r>
                        <a:rPr lang="en-US" baseline="0" dirty="0" smtClean="0"/>
                        <a:t>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Compound Count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Datapoints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1.803</a:t>
                      </a:r>
                      <a:endParaRPr lang="en-US" dirty="0"/>
                    </a:p>
                  </a:txBody>
                  <a:tcPr/>
                </a:tc>
              </a:tr>
              <a:tr h="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Target Pharmacology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11.093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34.759 [1.56 , 242.079]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 Count </a:t>
                      </a:r>
                      <a:r>
                        <a:rPr lang="en-US" dirty="0" err="1" smtClean="0"/>
                        <a:t>Datapoints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Enzyme Class Pharmacology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586 107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350.343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ChEBI</a:t>
                      </a:r>
                      <a:r>
                        <a:rPr lang="en-US" dirty="0" smtClean="0"/>
                        <a:t> Class Pharmacology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300 724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371.526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 err="1" smtClean="0">
                <a:latin typeface="Calibri" charset="0"/>
              </a:rPr>
              <a:t>Lessons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learnt</a:t>
            </a:r>
            <a:r>
              <a:rPr lang="fr-FR" dirty="0" smtClean="0">
                <a:latin typeface="Calibri" charset="0"/>
              </a:rPr>
              <a:t>:</a:t>
            </a:r>
            <a:endParaRPr lang="fr-FR" dirty="0">
              <a:latin typeface="Calibri" charset="0"/>
            </a:endParaRPr>
          </a:p>
        </p:txBody>
      </p:sp>
      <p:sp>
        <p:nvSpPr>
          <p:cNvPr id="26626" name="Espace réservé du contenu 2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4525963"/>
          </a:xfrm>
        </p:spPr>
        <p:txBody>
          <a:bodyPr/>
          <a:lstStyle/>
          <a:p>
            <a:r>
              <a:rPr lang="fr-FR" sz="2400" dirty="0" err="1" smtClean="0">
                <a:latin typeface="Calibri" charset="0"/>
              </a:rPr>
              <a:t>Invest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smtClean="0">
                <a:latin typeface="Calibri" charset="0"/>
              </a:rPr>
              <a:t>in </a:t>
            </a:r>
            <a:r>
              <a:rPr lang="fr-FR" sz="2400" smtClean="0">
                <a:latin typeface="Calibri" charset="0"/>
              </a:rPr>
              <a:t>hardware - </a:t>
            </a:r>
            <a:r>
              <a:rPr lang="fr-FR" sz="2400" dirty="0" err="1" smtClean="0">
                <a:latin typeface="Calibri" charset="0"/>
              </a:rPr>
              <a:t>Develop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dirty="0" err="1" smtClean="0">
                <a:latin typeface="Calibri" charset="0"/>
              </a:rPr>
              <a:t>environment</a:t>
            </a:r>
            <a:endParaRPr lang="fr-FR" sz="2400" dirty="0" smtClean="0">
              <a:latin typeface="Calibri" charset="0"/>
            </a:endParaRPr>
          </a:p>
          <a:p>
            <a:pPr lvl="1"/>
            <a:r>
              <a:rPr lang="fr-FR" sz="2200" dirty="0" smtClean="0">
                <a:latin typeface="Calibri" charset="0"/>
              </a:rPr>
              <a:t>400GB RAM, 1.5TB SSD, 16 </a:t>
            </a:r>
            <a:r>
              <a:rPr lang="fr-FR" sz="2200" dirty="0" err="1" smtClean="0">
                <a:latin typeface="Calibri" charset="0"/>
              </a:rPr>
              <a:t>Cores</a:t>
            </a:r>
            <a:r>
              <a:rPr lang="fr-FR" sz="2200" dirty="0" smtClean="0">
                <a:latin typeface="Calibri" charset="0"/>
              </a:rPr>
              <a:t> @ 1.8GHz.</a:t>
            </a:r>
          </a:p>
          <a:p>
            <a:pPr marL="914400" lvl="2" indent="0">
              <a:buNone/>
            </a:pPr>
            <a:endParaRPr lang="fr-FR" sz="1800" dirty="0" smtClean="0">
              <a:latin typeface="Calibri" charset="0"/>
            </a:endParaRPr>
          </a:p>
          <a:p>
            <a:r>
              <a:rPr lang="fr-FR" sz="2400" dirty="0" smtClean="0">
                <a:latin typeface="Calibri" charset="0"/>
              </a:rPr>
              <a:t>Not all RDF stores are </a:t>
            </a:r>
            <a:r>
              <a:rPr lang="fr-FR" sz="2400" dirty="0" err="1" smtClean="0">
                <a:latin typeface="Calibri" charset="0"/>
              </a:rPr>
              <a:t>created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dirty="0" err="1" smtClean="0">
                <a:latin typeface="Calibri" charset="0"/>
              </a:rPr>
              <a:t>equal</a:t>
            </a:r>
            <a:endParaRPr lang="fr-FR" sz="2400" dirty="0">
              <a:latin typeface="Calibri" charset="0"/>
            </a:endParaRPr>
          </a:p>
          <a:p>
            <a:r>
              <a:rPr lang="fr-FR" sz="2400" dirty="0" smtClean="0">
                <a:latin typeface="Calibri" charset="0"/>
              </a:rPr>
              <a:t>Not all RDF </a:t>
            </a:r>
            <a:r>
              <a:rPr lang="fr-FR" sz="2400" dirty="0" err="1" smtClean="0">
                <a:latin typeface="Calibri" charset="0"/>
              </a:rPr>
              <a:t>datasets</a:t>
            </a:r>
            <a:r>
              <a:rPr lang="fr-FR" sz="2400" dirty="0" smtClean="0">
                <a:latin typeface="Calibri" charset="0"/>
              </a:rPr>
              <a:t> are </a:t>
            </a:r>
            <a:r>
              <a:rPr lang="fr-FR" sz="2400" dirty="0" err="1" smtClean="0">
                <a:latin typeface="Calibri" charset="0"/>
              </a:rPr>
              <a:t>created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dirty="0" err="1" smtClean="0">
                <a:latin typeface="Calibri" charset="0"/>
              </a:rPr>
              <a:t>equal</a:t>
            </a:r>
            <a:endParaRPr lang="fr-FR" sz="2400" dirty="0" smtClean="0">
              <a:latin typeface="Calibri" charset="0"/>
            </a:endParaRPr>
          </a:p>
          <a:p>
            <a:r>
              <a:rPr lang="fr-FR" sz="2400" dirty="0" smtClean="0">
                <a:latin typeface="Calibri" charset="0"/>
              </a:rPr>
              <a:t>Not all SPARQL </a:t>
            </a:r>
            <a:r>
              <a:rPr lang="fr-FR" sz="2400" dirty="0" err="1" smtClean="0">
                <a:latin typeface="Calibri" charset="0"/>
              </a:rPr>
              <a:t>queries</a:t>
            </a:r>
            <a:r>
              <a:rPr lang="fr-FR" sz="2400" dirty="0" smtClean="0">
                <a:latin typeface="Calibri" charset="0"/>
              </a:rPr>
              <a:t> are </a:t>
            </a:r>
            <a:r>
              <a:rPr lang="fr-FR" sz="2400" dirty="0" err="1" smtClean="0">
                <a:latin typeface="Calibri" charset="0"/>
              </a:rPr>
              <a:t>created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dirty="0" err="1" smtClean="0">
                <a:latin typeface="Calibri" charset="0"/>
              </a:rPr>
              <a:t>equal</a:t>
            </a:r>
            <a:r>
              <a:rPr lang="fr-FR" sz="2400" dirty="0" smtClean="0">
                <a:latin typeface="Calibri" charset="0"/>
              </a:rPr>
              <a:t>.</a:t>
            </a:r>
          </a:p>
          <a:p>
            <a:pPr marL="0" indent="0">
              <a:buNone/>
            </a:pPr>
            <a:endParaRPr lang="fr-FR" sz="2000" dirty="0" smtClean="0">
              <a:latin typeface="Calibri" charset="0"/>
            </a:endParaRPr>
          </a:p>
          <a:p>
            <a:r>
              <a:rPr lang="fr-FR" sz="2400" dirty="0" err="1" smtClean="0">
                <a:latin typeface="Calibri" charset="0"/>
              </a:rPr>
              <a:t>Perfomance</a:t>
            </a:r>
            <a:r>
              <a:rPr lang="fr-FR" sz="2400" dirty="0" smtClean="0">
                <a:latin typeface="Calibri" charset="0"/>
              </a:rPr>
              <a:t> </a:t>
            </a:r>
            <a:r>
              <a:rPr lang="fr-FR" sz="2400" dirty="0" err="1" smtClean="0">
                <a:latin typeface="Calibri" charset="0"/>
              </a:rPr>
              <a:t>is</a:t>
            </a:r>
            <a:r>
              <a:rPr lang="fr-FR" sz="2400" dirty="0" smtClean="0">
                <a:latin typeface="Calibri" charset="0"/>
              </a:rPr>
              <a:t> a </a:t>
            </a:r>
            <a:r>
              <a:rPr lang="fr-FR" sz="2400" dirty="0" err="1" smtClean="0">
                <a:latin typeface="Calibri" charset="0"/>
              </a:rPr>
              <a:t>function</a:t>
            </a:r>
            <a:r>
              <a:rPr lang="fr-FR" sz="2400" dirty="0" smtClean="0">
                <a:latin typeface="Calibri" charset="0"/>
              </a:rPr>
              <a:t> of:</a:t>
            </a:r>
          </a:p>
          <a:p>
            <a:pPr lvl="1"/>
            <a:r>
              <a:rPr lang="fr-FR" sz="2000" dirty="0" smtClean="0">
                <a:latin typeface="Calibri" charset="0"/>
              </a:rPr>
              <a:t>SPARQL </a:t>
            </a:r>
            <a:r>
              <a:rPr lang="fr-FR" sz="2000" dirty="0" err="1" smtClean="0">
                <a:latin typeface="Calibri" charset="0"/>
              </a:rPr>
              <a:t>syntax</a:t>
            </a:r>
            <a:endParaRPr lang="fr-FR" sz="2000" dirty="0" smtClean="0">
              <a:latin typeface="Calibri" charset="0"/>
            </a:endParaRPr>
          </a:p>
          <a:p>
            <a:pPr lvl="1"/>
            <a:r>
              <a:rPr lang="fr-FR" sz="2000" dirty="0" err="1" smtClean="0">
                <a:latin typeface="Calibri" charset="0"/>
              </a:rPr>
              <a:t>Dataset</a:t>
            </a:r>
            <a:r>
              <a:rPr lang="fr-FR" sz="2000" dirty="0" smtClean="0">
                <a:latin typeface="Calibri" charset="0"/>
              </a:rPr>
              <a:t> </a:t>
            </a:r>
            <a:r>
              <a:rPr lang="fr-FR" sz="2000" dirty="0" err="1" smtClean="0">
                <a:latin typeface="Calibri" charset="0"/>
              </a:rPr>
              <a:t>schema</a:t>
            </a:r>
            <a:endParaRPr lang="fr-FR" sz="2000" dirty="0" smtClean="0">
              <a:latin typeface="Calibri" charset="0"/>
            </a:endParaRPr>
          </a:p>
          <a:p>
            <a:pPr lvl="1"/>
            <a:r>
              <a:rPr lang="fr-FR" sz="2000" dirty="0" smtClean="0">
                <a:latin typeface="Calibri" charset="0"/>
              </a:rPr>
              <a:t>Data size</a:t>
            </a:r>
          </a:p>
          <a:p>
            <a:pPr lvl="1"/>
            <a:r>
              <a:rPr lang="fr-FR" sz="2000" dirty="0" err="1" smtClean="0">
                <a:latin typeface="Calibri" charset="0"/>
              </a:rPr>
              <a:t>Loading</a:t>
            </a:r>
            <a:r>
              <a:rPr lang="fr-FR" sz="2000" dirty="0" smtClean="0">
                <a:latin typeface="Calibri" charset="0"/>
              </a:rPr>
              <a:t> </a:t>
            </a:r>
            <a:r>
              <a:rPr lang="fr-FR" sz="2000" dirty="0" err="1" smtClean="0">
                <a:latin typeface="Calibri" charset="0"/>
              </a:rPr>
              <a:t>strategy</a:t>
            </a:r>
            <a:r>
              <a:rPr lang="fr-FR" sz="2000" dirty="0" smtClean="0">
                <a:latin typeface="Calibri" charset="0"/>
              </a:rPr>
              <a:t>/</a:t>
            </a:r>
            <a:r>
              <a:rPr lang="fr-FR" sz="2000" dirty="0" err="1" smtClean="0">
                <a:latin typeface="Calibri" charset="0"/>
              </a:rPr>
              <a:t>named</a:t>
            </a:r>
            <a:r>
              <a:rPr lang="fr-FR" sz="2000" dirty="0" smtClean="0">
                <a:latin typeface="Calibri" charset="0"/>
              </a:rPr>
              <a:t> </a:t>
            </a:r>
            <a:r>
              <a:rPr lang="fr-FR" sz="2000" dirty="0" err="1" smtClean="0">
                <a:latin typeface="Calibri" charset="0"/>
              </a:rPr>
              <a:t>GRAPHs</a:t>
            </a:r>
            <a:endParaRPr lang="fr-FR" sz="2000" dirty="0">
              <a:latin typeface="Calibri" charset="0"/>
            </a:endParaRPr>
          </a:p>
          <a:p>
            <a:pPr lvl="1"/>
            <a:r>
              <a:rPr lang="fr-FR" sz="2000" dirty="0" smtClean="0">
                <a:latin typeface="Calibri" charset="0"/>
              </a:rPr>
              <a:t>RDF store</a:t>
            </a:r>
            <a:endParaRPr lang="fr-FR" sz="20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2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eaLnBrk="1" hangingPunct="1"/>
            <a:r>
              <a:rPr lang="en-GB" dirty="0">
                <a:latin typeface="Calibri" charset="0"/>
              </a:rPr>
              <a:t>Associate Partners</a:t>
            </a:r>
          </a:p>
        </p:txBody>
      </p:sp>
      <p:pic>
        <p:nvPicPr>
          <p:cNvPr id="14340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11938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157321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52936"/>
            <a:ext cx="12938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00400"/>
            <a:ext cx="164782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6287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10922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3056"/>
            <a:ext cx="110172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1852613" cy="62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933056"/>
            <a:ext cx="639762" cy="12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445125"/>
            <a:ext cx="204628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0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2119313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1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2936"/>
            <a:ext cx="1560512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2" name="Picture 1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60848"/>
            <a:ext cx="2065338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3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300663"/>
            <a:ext cx="820737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4" name="Picture 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68760"/>
            <a:ext cx="1851025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5" name="Picture 2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684213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6" name="Picture 2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373688"/>
            <a:ext cx="2306637" cy="8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7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60848"/>
            <a:ext cx="198596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58" name="Picture 25" descr="\\rsc\userdata\TGH\Home\KiddR\MyDocuments\OPS Publicity\Certara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57600"/>
            <a:ext cx="15557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Picture 26" descr="\\rsc\userdata\TGH\Home\KiddR\MyDocuments\OPS Publicity\EagleGenomics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9017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Picture 27" descr="\\rsc\userdata\TGH\Home\KiddR\MyDocuments\OPS Publicity\Erasmus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62600"/>
            <a:ext cx="11938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Picture 28" descr="\\rsc\userdata\TGH\Home\KiddR\MyDocuments\OPS Publicity\MGH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852936"/>
            <a:ext cx="512763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2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564904"/>
            <a:ext cx="1389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3" name="Picture 4" descr="\\rsc\userdata\TGH\Home\KiddR\MyDocuments\OPS Publicity\hyve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462338"/>
            <a:ext cx="161607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4" name="Picture 5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11731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5" name="Picture 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800600"/>
            <a:ext cx="1893888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707904" y="1268760"/>
            <a:ext cx="1867899" cy="5885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225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Open PHACTS Information</a:t>
            </a:r>
            <a:endParaRPr lang="fr-FR" dirty="0">
              <a:latin typeface="Calibri" charset="0"/>
            </a:endParaRPr>
          </a:p>
        </p:txBody>
      </p:sp>
      <p:sp>
        <p:nvSpPr>
          <p:cNvPr id="26626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fr-FR" sz="2800" dirty="0">
                <a:latin typeface="Calibri" charset="0"/>
                <a:hlinkClick r:id="rId3"/>
              </a:rPr>
              <a:t>http://www.openphacts.org</a:t>
            </a:r>
            <a:endParaRPr lang="fr-FR" sz="2800" dirty="0">
              <a:latin typeface="Calibri" charset="0"/>
            </a:endParaRPr>
          </a:p>
          <a:p>
            <a:r>
              <a:rPr lang="fr-FR" sz="2800" dirty="0" smtClean="0">
                <a:latin typeface="Calibri" charset="0"/>
              </a:rPr>
              <a:t>@</a:t>
            </a:r>
            <a:r>
              <a:rPr lang="fr-FR" sz="2800" dirty="0" err="1">
                <a:latin typeface="Calibri" charset="0"/>
              </a:rPr>
              <a:t>Open_PHACTS</a:t>
            </a:r>
            <a:endParaRPr lang="fr-FR" sz="2800" dirty="0">
              <a:latin typeface="Calibri" charset="0"/>
            </a:endParaRPr>
          </a:p>
          <a:p>
            <a:r>
              <a:rPr lang="fr-FR" sz="2800" dirty="0" smtClean="0">
                <a:latin typeface="Calibri" charset="0"/>
              </a:rPr>
              <a:t>Publications</a:t>
            </a:r>
            <a:endParaRPr lang="fr-FR" sz="2800" dirty="0">
              <a:latin typeface="Calibri" charset="0"/>
            </a:endParaRPr>
          </a:p>
          <a:p>
            <a:pPr lvl="1"/>
            <a:r>
              <a:rPr lang="fr-FR" sz="1600" dirty="0" err="1">
                <a:latin typeface="Calibri" charset="0"/>
              </a:rPr>
              <a:t>Overview</a:t>
            </a:r>
            <a:r>
              <a:rPr lang="fr-FR" sz="1600" dirty="0">
                <a:latin typeface="Calibri" charset="0"/>
              </a:rPr>
              <a:t> </a:t>
            </a:r>
            <a:r>
              <a:rPr lang="fr-FR" sz="1600" dirty="0" err="1">
                <a:latin typeface="Calibri" charset="0"/>
              </a:rPr>
              <a:t>paper</a:t>
            </a:r>
            <a:r>
              <a:rPr lang="fr-FR" sz="1600" dirty="0">
                <a:latin typeface="Calibri" charset="0"/>
              </a:rPr>
              <a:t>: Williams, A.J., </a:t>
            </a:r>
            <a:r>
              <a:rPr lang="fr-FR" sz="1600" dirty="0" err="1">
                <a:latin typeface="Calibri" charset="0"/>
              </a:rPr>
              <a:t>Harland</a:t>
            </a:r>
            <a:r>
              <a:rPr lang="fr-FR" sz="1600" dirty="0">
                <a:latin typeface="Calibri" charset="0"/>
              </a:rPr>
              <a:t>, L., </a:t>
            </a:r>
            <a:r>
              <a:rPr lang="fr-FR" sz="1600" dirty="0" err="1">
                <a:latin typeface="Calibri" charset="0"/>
              </a:rPr>
              <a:t>Groth</a:t>
            </a:r>
            <a:r>
              <a:rPr lang="fr-FR" sz="1600" dirty="0">
                <a:latin typeface="Calibri" charset="0"/>
              </a:rPr>
              <a:t>, P., </a:t>
            </a:r>
            <a:r>
              <a:rPr lang="fr-FR" sz="1600" dirty="0" err="1">
                <a:latin typeface="Calibri" charset="0"/>
              </a:rPr>
              <a:t>Pettifer</a:t>
            </a:r>
            <a:r>
              <a:rPr lang="fr-FR" sz="1600" dirty="0">
                <a:latin typeface="Calibri" charset="0"/>
              </a:rPr>
              <a:t>, S., Chichester, C., </a:t>
            </a:r>
            <a:r>
              <a:rPr lang="fr-FR" sz="1600" dirty="0" err="1">
                <a:latin typeface="Calibri" charset="0"/>
              </a:rPr>
              <a:t>Willighagen</a:t>
            </a:r>
            <a:r>
              <a:rPr lang="fr-FR" sz="1600" dirty="0">
                <a:latin typeface="Calibri" charset="0"/>
              </a:rPr>
              <a:t>, E.L., </a:t>
            </a:r>
            <a:r>
              <a:rPr lang="fr-FR" sz="1600" dirty="0" err="1">
                <a:latin typeface="Calibri" charset="0"/>
              </a:rPr>
              <a:t>Evelo</a:t>
            </a:r>
            <a:r>
              <a:rPr lang="fr-FR" sz="1600" dirty="0">
                <a:latin typeface="Calibri" charset="0"/>
              </a:rPr>
              <a:t>, C.T., </a:t>
            </a:r>
            <a:r>
              <a:rPr lang="fr-FR" sz="1600" dirty="0" err="1">
                <a:latin typeface="Calibri" charset="0"/>
              </a:rPr>
              <a:t>Blomberg</a:t>
            </a:r>
            <a:r>
              <a:rPr lang="fr-FR" sz="1600" dirty="0">
                <a:latin typeface="Calibri" charset="0"/>
              </a:rPr>
              <a:t>, N., </a:t>
            </a:r>
            <a:r>
              <a:rPr lang="fr-FR" sz="1600" dirty="0" err="1">
                <a:latin typeface="Calibri" charset="0"/>
              </a:rPr>
              <a:t>Ecker</a:t>
            </a:r>
            <a:r>
              <a:rPr lang="fr-FR" sz="1600" dirty="0">
                <a:latin typeface="Calibri" charset="0"/>
              </a:rPr>
              <a:t>, G., </a:t>
            </a:r>
            <a:r>
              <a:rPr lang="fr-FR" sz="1600" dirty="0" err="1">
                <a:latin typeface="Calibri" charset="0"/>
              </a:rPr>
              <a:t>Goble</a:t>
            </a:r>
            <a:r>
              <a:rPr lang="fr-FR" sz="1600" dirty="0">
                <a:latin typeface="Calibri" charset="0"/>
              </a:rPr>
              <a:t>, C., Mons, B.: </a:t>
            </a:r>
            <a:r>
              <a:rPr lang="fr-FR" sz="1600" b="1" dirty="0">
                <a:latin typeface="Calibri" charset="0"/>
              </a:rPr>
              <a:t>Open PHACTS: </a:t>
            </a:r>
            <a:r>
              <a:rPr lang="fr-FR" sz="1600" b="1" dirty="0" err="1">
                <a:latin typeface="Calibri" charset="0"/>
              </a:rPr>
              <a:t>Semantic</a:t>
            </a:r>
            <a:r>
              <a:rPr lang="fr-FR" sz="1600" b="1" dirty="0">
                <a:latin typeface="Calibri" charset="0"/>
              </a:rPr>
              <a:t> </a:t>
            </a:r>
            <a:r>
              <a:rPr lang="fr-FR" sz="1600" b="1" dirty="0" err="1">
                <a:latin typeface="Calibri" charset="0"/>
              </a:rPr>
              <a:t>interoperability</a:t>
            </a:r>
            <a:r>
              <a:rPr lang="fr-FR" sz="1600" b="1" dirty="0">
                <a:latin typeface="Calibri" charset="0"/>
              </a:rPr>
              <a:t> for </a:t>
            </a:r>
            <a:r>
              <a:rPr lang="fr-FR" sz="1600" b="1" dirty="0" err="1">
                <a:latin typeface="Calibri" charset="0"/>
              </a:rPr>
              <a:t>drug</a:t>
            </a:r>
            <a:r>
              <a:rPr lang="fr-FR" sz="1600" b="1" dirty="0">
                <a:latin typeface="Calibri" charset="0"/>
              </a:rPr>
              <a:t> </a:t>
            </a:r>
            <a:r>
              <a:rPr lang="fr-FR" sz="1600" b="1" dirty="0" err="1">
                <a:latin typeface="Calibri" charset="0"/>
              </a:rPr>
              <a:t>discovery</a:t>
            </a:r>
            <a:r>
              <a:rPr lang="fr-FR" sz="1600" dirty="0">
                <a:latin typeface="Calibri" charset="0"/>
              </a:rPr>
              <a:t>. Drug </a:t>
            </a:r>
            <a:r>
              <a:rPr lang="fr-FR" sz="1600" dirty="0" err="1">
                <a:latin typeface="Calibri" charset="0"/>
              </a:rPr>
              <a:t>Discovery</a:t>
            </a:r>
            <a:r>
              <a:rPr lang="fr-FR" sz="1600" dirty="0">
                <a:latin typeface="Calibri" charset="0"/>
              </a:rPr>
              <a:t> </a:t>
            </a:r>
            <a:r>
              <a:rPr lang="fr-FR" sz="1600" dirty="0" err="1">
                <a:latin typeface="Calibri" charset="0"/>
              </a:rPr>
              <a:t>Today</a:t>
            </a:r>
            <a:r>
              <a:rPr lang="fr-FR" sz="1600" dirty="0">
                <a:latin typeface="Calibri" charset="0"/>
              </a:rPr>
              <a:t>. 17, 1188–1198 (2012).</a:t>
            </a:r>
          </a:p>
          <a:p>
            <a:pPr lvl="1"/>
            <a:r>
              <a:rPr lang="fr-FR" sz="1600" dirty="0" err="1">
                <a:latin typeface="Calibri" charset="0"/>
              </a:rPr>
              <a:t>Technical</a:t>
            </a:r>
            <a:r>
              <a:rPr lang="fr-FR" sz="1600" dirty="0">
                <a:latin typeface="Calibri" charset="0"/>
              </a:rPr>
              <a:t> </a:t>
            </a:r>
            <a:r>
              <a:rPr lang="fr-FR" sz="1600" dirty="0" err="1">
                <a:latin typeface="Calibri" charset="0"/>
              </a:rPr>
              <a:t>approach</a:t>
            </a:r>
            <a:r>
              <a:rPr lang="fr-FR" sz="1600" dirty="0">
                <a:latin typeface="Calibri" charset="0"/>
              </a:rPr>
              <a:t>: Gray, A.J.G., </a:t>
            </a:r>
            <a:r>
              <a:rPr lang="fr-FR" sz="1600" dirty="0" err="1">
                <a:latin typeface="Calibri" charset="0"/>
              </a:rPr>
              <a:t>Groth</a:t>
            </a:r>
            <a:r>
              <a:rPr lang="fr-FR" sz="1600" dirty="0">
                <a:latin typeface="Calibri" charset="0"/>
              </a:rPr>
              <a:t>, P., Loizou, A., et al.: </a:t>
            </a:r>
            <a:r>
              <a:rPr lang="fr-FR" sz="1600" b="1" dirty="0" err="1">
                <a:latin typeface="Calibri" charset="0"/>
              </a:rPr>
              <a:t>Applying</a:t>
            </a:r>
            <a:r>
              <a:rPr lang="fr-FR" sz="1600" b="1" dirty="0">
                <a:latin typeface="Calibri" charset="0"/>
              </a:rPr>
              <a:t> </a:t>
            </a:r>
            <a:r>
              <a:rPr lang="fr-FR" sz="1600" b="1" dirty="0" err="1">
                <a:latin typeface="Calibri" charset="0"/>
              </a:rPr>
              <a:t>linked</a:t>
            </a:r>
            <a:r>
              <a:rPr lang="fr-FR" sz="1600" b="1" dirty="0">
                <a:latin typeface="Calibri" charset="0"/>
              </a:rPr>
              <a:t> data </a:t>
            </a:r>
            <a:r>
              <a:rPr lang="fr-FR" sz="1600" b="1" dirty="0" err="1">
                <a:latin typeface="Calibri" charset="0"/>
              </a:rPr>
              <a:t>approaches</a:t>
            </a:r>
            <a:r>
              <a:rPr lang="fr-FR" sz="1600" b="1" dirty="0">
                <a:latin typeface="Calibri" charset="0"/>
              </a:rPr>
              <a:t> to </a:t>
            </a:r>
            <a:r>
              <a:rPr lang="fr-FR" sz="1600" b="1" dirty="0" err="1">
                <a:latin typeface="Calibri" charset="0"/>
              </a:rPr>
              <a:t>pharmacology</a:t>
            </a:r>
            <a:r>
              <a:rPr lang="fr-FR" sz="1600" b="1" dirty="0">
                <a:latin typeface="Calibri" charset="0"/>
              </a:rPr>
              <a:t>: Architectural </a:t>
            </a:r>
            <a:r>
              <a:rPr lang="fr-FR" sz="1600" b="1" dirty="0" err="1">
                <a:latin typeface="Calibri" charset="0"/>
              </a:rPr>
              <a:t>decisions</a:t>
            </a:r>
            <a:r>
              <a:rPr lang="fr-FR" sz="1600" b="1" dirty="0">
                <a:latin typeface="Calibri" charset="0"/>
              </a:rPr>
              <a:t> and </a:t>
            </a:r>
            <a:r>
              <a:rPr lang="fr-FR" sz="1600" b="1" dirty="0" err="1">
                <a:latin typeface="Calibri" charset="0"/>
              </a:rPr>
              <a:t>implementation</a:t>
            </a:r>
            <a:r>
              <a:rPr lang="fr-FR" sz="1600" dirty="0">
                <a:latin typeface="Calibri" charset="0"/>
              </a:rPr>
              <a:t>. </a:t>
            </a:r>
            <a:r>
              <a:rPr lang="fr-FR" sz="1600" dirty="0" err="1">
                <a:latin typeface="Calibri" charset="0"/>
              </a:rPr>
              <a:t>Semantic</a:t>
            </a:r>
            <a:r>
              <a:rPr lang="fr-FR" sz="1600" dirty="0">
                <a:latin typeface="Calibri" charset="0"/>
              </a:rPr>
              <a:t> Web. (2012)</a:t>
            </a:r>
            <a:r>
              <a:rPr lang="fr-FR" sz="1600" dirty="0" smtClean="0">
                <a:latin typeface="Calibri" charset="0"/>
              </a:rPr>
              <a:t>.</a:t>
            </a:r>
          </a:p>
          <a:p>
            <a:pPr lvl="1"/>
            <a:r>
              <a:rPr lang="fr-FR" sz="1600" dirty="0" smtClean="0">
                <a:latin typeface="Calibri" charset="0"/>
              </a:rPr>
              <a:t>SPARQL </a:t>
            </a:r>
            <a:r>
              <a:rPr lang="fr-FR" sz="1600" dirty="0" err="1" smtClean="0">
                <a:latin typeface="Calibri" charset="0"/>
              </a:rPr>
              <a:t>heuristics</a:t>
            </a:r>
            <a:r>
              <a:rPr lang="fr-FR" sz="1600" dirty="0" smtClean="0">
                <a:latin typeface="Calibri" charset="0"/>
              </a:rPr>
              <a:t>: </a:t>
            </a:r>
            <a:r>
              <a:rPr lang="en-US" sz="1600" dirty="0"/>
              <a:t>Antonis Loizou and Paul </a:t>
            </a:r>
            <a:r>
              <a:rPr lang="en-US" sz="1600" dirty="0" err="1"/>
              <a:t>Groth</a:t>
            </a:r>
            <a:r>
              <a:rPr lang="en-US" sz="1600" dirty="0"/>
              <a:t>, </a:t>
            </a:r>
            <a:r>
              <a:rPr lang="en-US" sz="1600" b="1" dirty="0"/>
              <a:t>On the Formulation of </a:t>
            </a:r>
            <a:r>
              <a:rPr lang="en-US" sz="1600" b="1" dirty="0" err="1"/>
              <a:t>Performant</a:t>
            </a:r>
            <a:r>
              <a:rPr lang="en-US" sz="1600" b="1" dirty="0"/>
              <a:t> SPARQL Queries. </a:t>
            </a:r>
            <a:r>
              <a:rPr lang="en-US" sz="1600" dirty="0" smtClean="0"/>
              <a:t>Preprint: </a:t>
            </a:r>
            <a:r>
              <a:rPr lang="en-US" sz="1600" dirty="0" smtClean="0">
                <a:hlinkClick r:id="rId4"/>
              </a:rPr>
              <a:t>http://arxiv.org/abs/1304.0567</a:t>
            </a:r>
            <a:endParaRPr lang="fr-FR" sz="1600" dirty="0">
              <a:latin typeface="Calibri" charset="0"/>
            </a:endParaRPr>
          </a:p>
          <a:p>
            <a:endParaRPr lang="fr-FR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81000" y="836613"/>
            <a:ext cx="830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We are all doing this many times……</a:t>
            </a:r>
          </a:p>
        </p:txBody>
      </p:sp>
      <p:grpSp>
        <p:nvGrpSpPr>
          <p:cNvPr id="11266" name="Group 20"/>
          <p:cNvGrpSpPr>
            <a:grpSpLocks/>
          </p:cNvGrpSpPr>
          <p:nvPr/>
        </p:nvGrpSpPr>
        <p:grpSpPr bwMode="auto">
          <a:xfrm>
            <a:off x="122238" y="836613"/>
            <a:ext cx="5386387" cy="2924175"/>
            <a:chOff x="252413" y="1658672"/>
            <a:chExt cx="5386894" cy="2924248"/>
          </a:xfrm>
        </p:grpSpPr>
        <p:sp>
          <p:nvSpPr>
            <p:cNvPr id="144" name="Round Diagonal Corner Rectangle 143"/>
            <p:cNvSpPr/>
            <p:nvPr/>
          </p:nvSpPr>
          <p:spPr>
            <a:xfrm>
              <a:off x="252413" y="2230186"/>
              <a:ext cx="5386894" cy="2352734"/>
            </a:xfrm>
            <a:prstGeom prst="round2Diag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11347" name="Group 142"/>
            <p:cNvGrpSpPr>
              <a:grpSpLocks/>
            </p:cNvGrpSpPr>
            <p:nvPr/>
          </p:nvGrpSpPr>
          <p:grpSpPr bwMode="auto">
            <a:xfrm>
              <a:off x="478966" y="1658672"/>
              <a:ext cx="5029707" cy="2908459"/>
              <a:chOff x="3612015" y="2468153"/>
              <a:chExt cx="5029707" cy="3488489"/>
            </a:xfrm>
          </p:grpSpPr>
          <p:grpSp>
            <p:nvGrpSpPr>
              <p:cNvPr id="11348" name="Group 118"/>
              <p:cNvGrpSpPr>
                <a:grpSpLocks/>
              </p:cNvGrpSpPr>
              <p:nvPr/>
            </p:nvGrpSpPr>
            <p:grpSpPr bwMode="auto">
              <a:xfrm>
                <a:off x="3612015" y="2468153"/>
                <a:ext cx="5029707" cy="3488489"/>
                <a:chOff x="565150" y="152517"/>
                <a:chExt cx="7969250" cy="5688259"/>
              </a:xfrm>
            </p:grpSpPr>
            <p:grpSp>
              <p:nvGrpSpPr>
                <p:cNvPr id="11350" name="Group 18"/>
                <p:cNvGrpSpPr>
                  <a:grpSpLocks/>
                </p:cNvGrpSpPr>
                <p:nvPr/>
              </p:nvGrpSpPr>
              <p:grpSpPr bwMode="auto">
                <a:xfrm>
                  <a:off x="2720977" y="152517"/>
                  <a:ext cx="4670427" cy="2375187"/>
                  <a:chOff x="1714" y="2352"/>
                  <a:chExt cx="2942" cy="2742109"/>
                </a:xfrm>
              </p:grpSpPr>
              <p:sp>
                <p:nvSpPr>
                  <p:cNvPr id="1136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714" y="2744461"/>
                    <a:ext cx="51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61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656" y="2352"/>
                    <a:ext cx="0" cy="40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11351" name="Picture 1" descr="C:\Documents and Settings\williams_bi\Local Settings\Temporary Internet Files\Content.IE5\NCB4CN79\MC900311860[1].wmf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5800" y="1698271"/>
                  <a:ext cx="1813255" cy="16779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352" name="Picture 3" descr="C:\Documents and Settings\williams_bi\Local Settings\Temporary Internet Files\Content.IE5\O5HQD79B\MP900402692[1]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8752" y="1804994"/>
                  <a:ext cx="1990493" cy="15945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353" name="Picture 5" descr="C:\Documents and Settings\williams_bi\Local Settings\Temporary Internet Files\Content.IE5\PJ71VBD2\MC900431499[1]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85064" y="4159404"/>
                  <a:ext cx="1828572" cy="16116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354" name="Picture 6" descr="C:\Documents and Settings\williams_bi\Local Settings\Temporary Internet Files\Content.IE5\KD2YG92R\MC900432644[1]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9900" y="1671282"/>
                  <a:ext cx="1714500" cy="1714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355" name="Picture 7" descr="C:\Documents and Settings\williams_bi\Local Settings\Temporary Internet Files\Content.IE5\1AMI4QH7\MC900059570[1].wmf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0510" y="4159404"/>
                  <a:ext cx="1765706" cy="15517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56" name="Line 12"/>
                <p:cNvSpPr>
                  <a:spLocks noChangeShapeType="1"/>
                </p:cNvSpPr>
                <p:nvPr/>
              </p:nvSpPr>
              <p:spPr bwMode="auto">
                <a:xfrm>
                  <a:off x="5715000" y="2527428"/>
                  <a:ext cx="870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57" name="Line 12"/>
                <p:cNvSpPr>
                  <a:spLocks noChangeShapeType="1"/>
                </p:cNvSpPr>
                <p:nvPr/>
              </p:nvSpPr>
              <p:spPr bwMode="auto">
                <a:xfrm rot="10800000">
                  <a:off x="5432368" y="4917688"/>
                  <a:ext cx="870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58" name="Line 12"/>
                <p:cNvSpPr>
                  <a:spLocks noChangeShapeType="1"/>
                </p:cNvSpPr>
                <p:nvPr/>
              </p:nvSpPr>
              <p:spPr bwMode="auto">
                <a:xfrm rot="10800000">
                  <a:off x="2427694" y="4917687"/>
                  <a:ext cx="870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11359" name="Picture 9" descr="C:\Documents and Settings\williams_bi\Local Settings\Temporary Internet Files\Content.IE5\J3TDAGIZ\MC900059634[1].wmf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5150" y="4159404"/>
                  <a:ext cx="1685214" cy="16813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349" name="Line 13"/>
              <p:cNvSpPr>
                <a:spLocks noChangeShapeType="1"/>
              </p:cNvSpPr>
              <p:nvPr/>
            </p:nvSpPr>
            <p:spPr bwMode="auto">
              <a:xfrm flipH="1">
                <a:off x="8073483" y="4370845"/>
                <a:ext cx="0" cy="5546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5" name="TextBox 134"/>
          <p:cNvSpPr txBox="1"/>
          <p:nvPr/>
        </p:nvSpPr>
        <p:spPr>
          <a:xfrm>
            <a:off x="4733925" y="1038225"/>
            <a:ext cx="7747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Pfizer</a:t>
            </a:r>
          </a:p>
        </p:txBody>
      </p:sp>
      <p:grpSp>
        <p:nvGrpSpPr>
          <p:cNvPr id="6" name="Group 212"/>
          <p:cNvGrpSpPr>
            <a:grpSpLocks/>
          </p:cNvGrpSpPr>
          <p:nvPr/>
        </p:nvGrpSpPr>
        <p:grpSpPr bwMode="auto">
          <a:xfrm>
            <a:off x="646113" y="1174750"/>
            <a:ext cx="5386387" cy="2924175"/>
            <a:chOff x="646304" y="1740338"/>
            <a:chExt cx="5386894" cy="2924248"/>
          </a:xfrm>
        </p:grpSpPr>
        <p:grpSp>
          <p:nvGrpSpPr>
            <p:cNvPr id="11328" name="Group 135"/>
            <p:cNvGrpSpPr>
              <a:grpSpLocks/>
            </p:cNvGrpSpPr>
            <p:nvPr/>
          </p:nvGrpSpPr>
          <p:grpSpPr bwMode="auto">
            <a:xfrm>
              <a:off x="646304" y="1740338"/>
              <a:ext cx="5386894" cy="2924248"/>
              <a:chOff x="252413" y="1658672"/>
              <a:chExt cx="5386894" cy="2924248"/>
            </a:xfrm>
          </p:grpSpPr>
          <p:sp>
            <p:nvSpPr>
              <p:cNvPr id="137" name="Round Diagonal Corner Rectangle 136"/>
              <p:cNvSpPr/>
              <p:nvPr/>
            </p:nvSpPr>
            <p:spPr>
              <a:xfrm>
                <a:off x="252413" y="2230186"/>
                <a:ext cx="5386894" cy="2352734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1331" name="Group 142"/>
              <p:cNvGrpSpPr>
                <a:grpSpLocks/>
              </p:cNvGrpSpPr>
              <p:nvPr/>
            </p:nvGrpSpPr>
            <p:grpSpPr bwMode="auto">
              <a:xfrm>
                <a:off x="478966" y="1658834"/>
                <a:ext cx="5029707" cy="2908300"/>
                <a:chOff x="3612015" y="2468347"/>
                <a:chExt cx="5029707" cy="3488298"/>
              </a:xfrm>
            </p:grpSpPr>
            <p:grpSp>
              <p:nvGrpSpPr>
                <p:cNvPr id="11332" name="Group 118"/>
                <p:cNvGrpSpPr>
                  <a:grpSpLocks/>
                </p:cNvGrpSpPr>
                <p:nvPr/>
              </p:nvGrpSpPr>
              <p:grpSpPr bwMode="auto">
                <a:xfrm>
                  <a:off x="3612015" y="2468347"/>
                  <a:ext cx="5029707" cy="3488298"/>
                  <a:chOff x="565150" y="152832"/>
                  <a:chExt cx="7969250" cy="5687944"/>
                </a:xfrm>
              </p:grpSpPr>
              <p:grpSp>
                <p:nvGrpSpPr>
                  <p:cNvPr id="11334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720977" y="152832"/>
                    <a:ext cx="4670428" cy="2742109"/>
                    <a:chOff x="1714" y="2352"/>
                    <a:chExt cx="2942" cy="2742109"/>
                  </a:xfrm>
                </p:grpSpPr>
                <p:sp>
                  <p:nvSpPr>
                    <p:cNvPr id="156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4" y="2743620"/>
                      <a:ext cx="51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GB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57" name="Line 1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657" y="2035"/>
                      <a:ext cx="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GB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pic>
                <p:nvPicPr>
                  <p:cNvPr id="11335" name="Picture 1" descr="C:\Documents and Settings\williams_bi\Local Settings\Temporary Internet Files\Content.IE5\NCB4CN79\MC900311860[1].wmf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5800" y="1698271"/>
                    <a:ext cx="1813255" cy="16779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36" name="Picture 3" descr="C:\Documents and Settings\williams_bi\Local Settings\Temporary Internet Files\Content.IE5\O5HQD79B\MP900402692[1].jpg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8752" y="1804994"/>
                    <a:ext cx="1990493" cy="15945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37" name="Picture 5" descr="C:\Documents and Settings\williams_bi\Local Settings\Temporary Internet Files\Content.IE5\PJ71VBD2\MC900431499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5064" y="4159404"/>
                    <a:ext cx="1828572" cy="16116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38" name="Picture 6" descr="C:\Documents and Settings\williams_bi\Local Settings\Temporary Internet Files\Content.IE5\KD2YG92R\MC900432644[1]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9900" y="1671282"/>
                    <a:ext cx="1714500" cy="17145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39" name="Picture 7" descr="C:\Documents and Settings\williams_bi\Local Settings\Temporary Internet Files\Content.IE5\1AMI4QH7\MC900059570[1].wm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0510" y="4159404"/>
                    <a:ext cx="1765706" cy="1551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2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5715199" y="2527727"/>
                    <a:ext cx="870373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53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5433460" y="4918462"/>
                    <a:ext cx="870373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54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2427402" y="4918462"/>
                    <a:ext cx="870373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1343" name="Picture 9" descr="C:\Documents and Settings\williams_bi\Local Settings\Temporary Internet Files\Content.IE5\J3TDAGIZ\MC900059634[1].wmf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5150" y="4159404"/>
                    <a:ext cx="1685214" cy="16813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45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8073790" y="4370390"/>
                  <a:ext cx="0" cy="554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GB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58" name="TextBox 157"/>
            <p:cNvSpPr txBox="1"/>
            <p:nvPr/>
          </p:nvSpPr>
          <p:spPr>
            <a:xfrm>
              <a:off x="5553728" y="1941956"/>
              <a:ext cx="479470" cy="3698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bg2">
                      <a:lumMod val="50000"/>
                    </a:schemeClr>
                  </a:solidFill>
                </a:rPr>
                <a:t>AZ</a:t>
              </a:r>
            </a:p>
          </p:txBody>
        </p:sp>
      </p:grpSp>
      <p:grpSp>
        <p:nvGrpSpPr>
          <p:cNvPr id="11" name="Group 213"/>
          <p:cNvGrpSpPr>
            <a:grpSpLocks/>
          </p:cNvGrpSpPr>
          <p:nvPr/>
        </p:nvGrpSpPr>
        <p:grpSpPr bwMode="auto">
          <a:xfrm>
            <a:off x="1250950" y="1514475"/>
            <a:ext cx="5580063" cy="2924175"/>
            <a:chOff x="1251302" y="2078913"/>
            <a:chExt cx="5579255" cy="2924248"/>
          </a:xfrm>
        </p:grpSpPr>
        <p:grpSp>
          <p:nvGrpSpPr>
            <p:cNvPr id="11310" name="Group 158"/>
            <p:cNvGrpSpPr>
              <a:grpSpLocks/>
            </p:cNvGrpSpPr>
            <p:nvPr/>
          </p:nvGrpSpPr>
          <p:grpSpPr bwMode="auto">
            <a:xfrm>
              <a:off x="1251302" y="2078913"/>
              <a:ext cx="5386894" cy="2924248"/>
              <a:chOff x="252413" y="1658672"/>
              <a:chExt cx="5386894" cy="2924248"/>
            </a:xfrm>
          </p:grpSpPr>
          <p:sp>
            <p:nvSpPr>
              <p:cNvPr id="160" name="Round Diagonal Corner Rectangle 159"/>
              <p:cNvSpPr/>
              <p:nvPr/>
            </p:nvSpPr>
            <p:spPr>
              <a:xfrm>
                <a:off x="252413" y="2230186"/>
                <a:ext cx="5387195" cy="2352734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1313" name="Group 142"/>
              <p:cNvGrpSpPr>
                <a:grpSpLocks/>
              </p:cNvGrpSpPr>
              <p:nvPr/>
            </p:nvGrpSpPr>
            <p:grpSpPr bwMode="auto">
              <a:xfrm>
                <a:off x="478966" y="1658834"/>
                <a:ext cx="5029707" cy="2908300"/>
                <a:chOff x="3612015" y="2468347"/>
                <a:chExt cx="5029707" cy="3488299"/>
              </a:xfrm>
            </p:grpSpPr>
            <p:grpSp>
              <p:nvGrpSpPr>
                <p:cNvPr id="11314" name="Group 118"/>
                <p:cNvGrpSpPr>
                  <a:grpSpLocks/>
                </p:cNvGrpSpPr>
                <p:nvPr/>
              </p:nvGrpSpPr>
              <p:grpSpPr bwMode="auto">
                <a:xfrm>
                  <a:off x="3612015" y="2468347"/>
                  <a:ext cx="5029707" cy="3488299"/>
                  <a:chOff x="565150" y="152832"/>
                  <a:chExt cx="7969250" cy="5687944"/>
                </a:xfrm>
              </p:grpSpPr>
              <p:grpSp>
                <p:nvGrpSpPr>
                  <p:cNvPr id="11316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720977" y="152832"/>
                    <a:ext cx="4670428" cy="2742109"/>
                    <a:chOff x="1714" y="2352"/>
                    <a:chExt cx="2942" cy="2742109"/>
                  </a:xfrm>
                </p:grpSpPr>
                <p:sp>
                  <p:nvSpPr>
                    <p:cNvPr id="174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4" y="2743620"/>
                      <a:ext cx="516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GB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5" name="Line 1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656" y="2035"/>
                      <a:ext cx="0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GB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  <p:pic>
                <p:nvPicPr>
                  <p:cNvPr id="11317" name="Picture 1" descr="C:\Documents and Settings\williams_bi\Local Settings\Temporary Internet Files\Content.IE5\NCB4CN79\MC900311860[1].wmf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5800" y="1698271"/>
                    <a:ext cx="1813255" cy="16779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18" name="Picture 3" descr="C:\Documents and Settings\williams_bi\Local Settings\Temporary Internet Files\Content.IE5\O5HQD79B\MP900402692[1].jpg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8752" y="1804994"/>
                    <a:ext cx="1990493" cy="15945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19" name="Picture 5" descr="C:\Documents and Settings\williams_bi\Local Settings\Temporary Internet Files\Content.IE5\PJ71VBD2\MC900431499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5064" y="4159404"/>
                    <a:ext cx="1828572" cy="16116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20" name="Picture 6" descr="C:\Documents and Settings\williams_bi\Local Settings\Temporary Internet Files\Content.IE5\KD2YG92R\MC900432644[1]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9900" y="1671282"/>
                    <a:ext cx="1714500" cy="17145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21" name="Picture 7" descr="C:\Documents and Settings\williams_bi\Local Settings\Temporary Internet Files\Content.IE5\1AMI4QH7\MC900059570[1].wm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0510" y="4159404"/>
                    <a:ext cx="1765706" cy="1551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0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5716400" y="2527727"/>
                    <a:ext cx="87016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71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5432212" y="4918462"/>
                    <a:ext cx="87016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2429388" y="4918462"/>
                    <a:ext cx="87016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en-GB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11325" name="Picture 9" descr="C:\Documents and Settings\williams_bi\Local Settings\Temporary Internet Files\Content.IE5\J3TDAGIZ\MC900059634[1].wmf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5150" y="4159404"/>
                    <a:ext cx="1685214" cy="16813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6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8074258" y="4370390"/>
                  <a:ext cx="0" cy="554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GB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76" name="TextBox 175"/>
            <p:cNvSpPr txBox="1"/>
            <p:nvPr/>
          </p:nvSpPr>
          <p:spPr>
            <a:xfrm>
              <a:off x="6159141" y="2280531"/>
              <a:ext cx="671416" cy="3698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bg2">
                      <a:lumMod val="50000"/>
                    </a:schemeClr>
                  </a:solidFill>
                </a:rPr>
                <a:t>GSK</a:t>
              </a:r>
            </a:p>
          </p:txBody>
        </p:sp>
      </p:grpSp>
      <p:grpSp>
        <p:nvGrpSpPr>
          <p:cNvPr id="16" name="Group 214"/>
          <p:cNvGrpSpPr>
            <a:grpSpLocks/>
          </p:cNvGrpSpPr>
          <p:nvPr/>
        </p:nvGrpSpPr>
        <p:grpSpPr bwMode="auto">
          <a:xfrm>
            <a:off x="1835150" y="1909763"/>
            <a:ext cx="5721350" cy="2924175"/>
            <a:chOff x="1835771" y="2474712"/>
            <a:chExt cx="5720319" cy="2924248"/>
          </a:xfrm>
        </p:grpSpPr>
        <p:grpSp>
          <p:nvGrpSpPr>
            <p:cNvPr id="11292" name="Group 176"/>
            <p:cNvGrpSpPr>
              <a:grpSpLocks/>
            </p:cNvGrpSpPr>
            <p:nvPr/>
          </p:nvGrpSpPr>
          <p:grpSpPr bwMode="auto">
            <a:xfrm>
              <a:off x="1835771" y="2474712"/>
              <a:ext cx="5386894" cy="2924248"/>
              <a:chOff x="252413" y="1658672"/>
              <a:chExt cx="5386894" cy="2924248"/>
            </a:xfrm>
          </p:grpSpPr>
          <p:sp>
            <p:nvSpPr>
              <p:cNvPr id="178" name="Round Diagonal Corner Rectangle 177"/>
              <p:cNvSpPr/>
              <p:nvPr/>
            </p:nvSpPr>
            <p:spPr>
              <a:xfrm>
                <a:off x="252413" y="2230186"/>
                <a:ext cx="5387004" cy="2352734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rgbClr val="80C34B"/>
                  </a:solidFill>
                </a:endParaRPr>
              </a:p>
            </p:txBody>
          </p:sp>
          <p:grpSp>
            <p:nvGrpSpPr>
              <p:cNvPr id="11295" name="Group 142"/>
              <p:cNvGrpSpPr>
                <a:grpSpLocks/>
              </p:cNvGrpSpPr>
              <p:nvPr/>
            </p:nvGrpSpPr>
            <p:grpSpPr bwMode="auto">
              <a:xfrm>
                <a:off x="478966" y="1658834"/>
                <a:ext cx="5029707" cy="2908300"/>
                <a:chOff x="3612015" y="2468347"/>
                <a:chExt cx="5029707" cy="3488299"/>
              </a:xfrm>
            </p:grpSpPr>
            <p:grpSp>
              <p:nvGrpSpPr>
                <p:cNvPr id="11296" name="Group 118"/>
                <p:cNvGrpSpPr>
                  <a:grpSpLocks/>
                </p:cNvGrpSpPr>
                <p:nvPr/>
              </p:nvGrpSpPr>
              <p:grpSpPr bwMode="auto">
                <a:xfrm>
                  <a:off x="3612015" y="2468347"/>
                  <a:ext cx="5029707" cy="3488299"/>
                  <a:chOff x="565150" y="152832"/>
                  <a:chExt cx="7969250" cy="5687944"/>
                </a:xfrm>
              </p:grpSpPr>
              <p:grpSp>
                <p:nvGrpSpPr>
                  <p:cNvPr id="11298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720977" y="152832"/>
                    <a:ext cx="4670428" cy="2742109"/>
                    <a:chOff x="1714" y="2352"/>
                    <a:chExt cx="2942" cy="2742109"/>
                  </a:xfrm>
                </p:grpSpPr>
                <p:sp>
                  <p:nvSpPr>
                    <p:cNvPr id="11308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4" y="2744461"/>
                      <a:ext cx="51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309" name="Line 1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656" y="2352"/>
                      <a:ext cx="0" cy="40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1299" name="Picture 1" descr="C:\Documents and Settings\williams_bi\Local Settings\Temporary Internet Files\Content.IE5\NCB4CN79\MC900311860[1].wmf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5800" y="1698271"/>
                    <a:ext cx="1813255" cy="16779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00" name="Picture 3" descr="C:\Documents and Settings\williams_bi\Local Settings\Temporary Internet Files\Content.IE5\O5HQD79B\MP900402692[1].jpg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8752" y="1804994"/>
                    <a:ext cx="1990493" cy="15945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01" name="Picture 5" descr="C:\Documents and Settings\williams_bi\Local Settings\Temporary Internet Files\Content.IE5\PJ71VBD2\MC900431499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5064" y="4159404"/>
                    <a:ext cx="1828572" cy="16116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02" name="Picture 6" descr="C:\Documents and Settings\williams_bi\Local Settings\Temporary Internet Files\Content.IE5\KD2YG92R\MC900432644[1]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9900" y="1671282"/>
                    <a:ext cx="1714500" cy="17145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303" name="Picture 7" descr="C:\Documents and Settings\williams_bi\Local Settings\Temporary Internet Files\Content.IE5\1AMI4QH7\MC900059570[1].wm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0510" y="4159404"/>
                    <a:ext cx="1765706" cy="1551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04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5715000" y="2527428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05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5432368" y="4917688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06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2427694" y="4917687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11307" name="Picture 9" descr="C:\Documents and Settings\williams_bi\Local Settings\Temporary Internet Files\Content.IE5\J3TDAGIZ\MC900059634[1].wmf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5150" y="4159404"/>
                    <a:ext cx="1685214" cy="16813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129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8073483" y="4370845"/>
                  <a:ext cx="0" cy="5546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4" name="TextBox 193"/>
            <p:cNvSpPr txBox="1"/>
            <p:nvPr/>
          </p:nvSpPr>
          <p:spPr>
            <a:xfrm>
              <a:off x="6743436" y="2676329"/>
              <a:ext cx="812654" cy="3698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bg2">
                      <a:lumMod val="50000"/>
                    </a:schemeClr>
                  </a:solidFill>
                </a:rPr>
                <a:t>Merck</a:t>
              </a:r>
            </a:p>
          </p:txBody>
        </p:sp>
      </p:grpSp>
      <p:grpSp>
        <p:nvGrpSpPr>
          <p:cNvPr id="21" name="Group 215"/>
          <p:cNvGrpSpPr>
            <a:grpSpLocks/>
          </p:cNvGrpSpPr>
          <p:nvPr/>
        </p:nvGrpSpPr>
        <p:grpSpPr bwMode="auto">
          <a:xfrm>
            <a:off x="3238500" y="2976563"/>
            <a:ext cx="5386388" cy="2924175"/>
            <a:chOff x="3237848" y="3541037"/>
            <a:chExt cx="5386894" cy="2924248"/>
          </a:xfrm>
        </p:grpSpPr>
        <p:grpSp>
          <p:nvGrpSpPr>
            <p:cNvPr id="11274" name="Group 194"/>
            <p:cNvGrpSpPr>
              <a:grpSpLocks/>
            </p:cNvGrpSpPr>
            <p:nvPr/>
          </p:nvGrpSpPr>
          <p:grpSpPr bwMode="auto">
            <a:xfrm>
              <a:off x="3237848" y="3541037"/>
              <a:ext cx="5386894" cy="2924248"/>
              <a:chOff x="252413" y="1658672"/>
              <a:chExt cx="5386894" cy="2924248"/>
            </a:xfrm>
          </p:grpSpPr>
          <p:sp>
            <p:nvSpPr>
              <p:cNvPr id="196" name="Round Diagonal Corner Rectangle 195"/>
              <p:cNvSpPr/>
              <p:nvPr/>
            </p:nvSpPr>
            <p:spPr>
              <a:xfrm>
                <a:off x="252413" y="2230186"/>
                <a:ext cx="5386894" cy="2352734"/>
              </a:xfrm>
              <a:prstGeom prst="round2Diag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srgbClr val="80C34B"/>
                  </a:solidFill>
                </a:endParaRPr>
              </a:p>
            </p:txBody>
          </p:sp>
          <p:grpSp>
            <p:nvGrpSpPr>
              <p:cNvPr id="11277" name="Group 142"/>
              <p:cNvGrpSpPr>
                <a:grpSpLocks/>
              </p:cNvGrpSpPr>
              <p:nvPr/>
            </p:nvGrpSpPr>
            <p:grpSpPr bwMode="auto">
              <a:xfrm>
                <a:off x="478966" y="1658834"/>
                <a:ext cx="5029707" cy="2908300"/>
                <a:chOff x="3612015" y="2468347"/>
                <a:chExt cx="5029707" cy="3488299"/>
              </a:xfrm>
            </p:grpSpPr>
            <p:grpSp>
              <p:nvGrpSpPr>
                <p:cNvPr id="11278" name="Group 118"/>
                <p:cNvGrpSpPr>
                  <a:grpSpLocks/>
                </p:cNvGrpSpPr>
                <p:nvPr/>
              </p:nvGrpSpPr>
              <p:grpSpPr bwMode="auto">
                <a:xfrm>
                  <a:off x="3612015" y="2468347"/>
                  <a:ext cx="5029707" cy="3488299"/>
                  <a:chOff x="565150" y="152832"/>
                  <a:chExt cx="7969250" cy="5687944"/>
                </a:xfrm>
              </p:grpSpPr>
              <p:grpSp>
                <p:nvGrpSpPr>
                  <p:cNvPr id="11280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720977" y="152832"/>
                    <a:ext cx="4670428" cy="2742109"/>
                    <a:chOff x="1714" y="2352"/>
                    <a:chExt cx="2942" cy="2742109"/>
                  </a:xfrm>
                </p:grpSpPr>
                <p:sp>
                  <p:nvSpPr>
                    <p:cNvPr id="11290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714" y="2744461"/>
                      <a:ext cx="517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91" name="Line 1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656" y="2352"/>
                      <a:ext cx="0" cy="403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11281" name="Picture 1" descr="C:\Documents and Settings\williams_bi\Local Settings\Temporary Internet Files\Content.IE5\NCB4CN79\MC900311860[1].wmf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5800" y="1698271"/>
                    <a:ext cx="1813255" cy="16779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82" name="Picture 3" descr="C:\Documents and Settings\williams_bi\Local Settings\Temporary Internet Files\Content.IE5\O5HQD79B\MP900402692[1].jpg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68752" y="1804994"/>
                    <a:ext cx="1990493" cy="15945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83" name="Picture 5" descr="C:\Documents and Settings\williams_bi\Local Settings\Temporary Internet Files\Content.IE5\PJ71VBD2\MC900431499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5064" y="4159404"/>
                    <a:ext cx="1828572" cy="16116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84" name="Picture 6" descr="C:\Documents and Settings\williams_bi\Local Settings\Temporary Internet Files\Content.IE5\KD2YG92R\MC900432644[1]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19900" y="1671282"/>
                    <a:ext cx="1714500" cy="17145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1285" name="Picture 7" descr="C:\Documents and Settings\williams_bi\Local Settings\Temporary Internet Files\Content.IE5\1AMI4QH7\MC900059570[1].wmf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40510" y="4159404"/>
                    <a:ext cx="1765706" cy="1551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286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5715000" y="2527428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7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5432368" y="4917688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88" name="Line 1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2427694" y="4917687"/>
                    <a:ext cx="87006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pic>
                <p:nvPicPr>
                  <p:cNvPr id="11289" name="Picture 9" descr="C:\Documents and Settings\williams_bi\Local Settings\Temporary Internet Files\Content.IE5\J3TDAGIZ\MC900059634[1].wmf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5150" y="4159404"/>
                    <a:ext cx="1685214" cy="16813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127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8073483" y="4370845"/>
                  <a:ext cx="0" cy="55464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12" name="TextBox 211"/>
            <p:cNvSpPr txBox="1"/>
            <p:nvPr/>
          </p:nvSpPr>
          <p:spPr>
            <a:xfrm>
              <a:off x="8145272" y="3742654"/>
              <a:ext cx="312766" cy="3698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dirty="0">
                  <a:solidFill>
                    <a:schemeClr val="bg2">
                      <a:lumMod val="50000"/>
                    </a:schemeClr>
                  </a:solidFill>
                </a:rPr>
                <a:t>n</a:t>
              </a:r>
            </a:p>
          </p:txBody>
        </p:sp>
      </p:grpSp>
      <p:sp>
        <p:nvSpPr>
          <p:cNvPr id="11272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 </a:t>
            </a:r>
          </a:p>
        </p:txBody>
      </p:sp>
      <p:sp>
        <p:nvSpPr>
          <p:cNvPr id="11273" name="Rectangle 2"/>
          <p:cNvSpPr txBox="1">
            <a:spLocks noChangeArrowheads="1"/>
          </p:cNvSpPr>
          <p:nvPr/>
        </p:nvSpPr>
        <p:spPr bwMode="auto">
          <a:xfrm>
            <a:off x="-2339975" y="-242888"/>
            <a:ext cx="82296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GB" sz="4400">
                <a:solidFill>
                  <a:srgbClr val="00446A"/>
                </a:solidFill>
                <a:latin typeface="Calibri" charset="0"/>
              </a:rPr>
              <a:t>The Problem</a:t>
            </a: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 advTm="159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7950" y="3068638"/>
            <a:ext cx="1481138" cy="601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ChEMBL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2125" y="3027363"/>
            <a:ext cx="1481138" cy="601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DrugBank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92500" y="3068638"/>
            <a:ext cx="1479550" cy="601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Gene Ontology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94300" y="3046413"/>
            <a:ext cx="1722438" cy="601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Wikipathways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592388" y="3914775"/>
            <a:ext cx="1481137" cy="6016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UniProt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08388" y="4762500"/>
            <a:ext cx="1628775" cy="60007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ChemSpider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62463" y="3914775"/>
            <a:ext cx="1628775" cy="6016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UMLS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11313" y="4762500"/>
            <a:ext cx="1628775" cy="60007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>
                <a:solidFill>
                  <a:schemeClr val="tx1"/>
                </a:solidFill>
              </a:rPr>
              <a:t>ConceptWiki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9575" y="3914775"/>
            <a:ext cx="1628775" cy="6016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ChEBI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32450" y="4772025"/>
            <a:ext cx="1628775" cy="6016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TrialTrove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80175" y="3924300"/>
            <a:ext cx="1628775" cy="60007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GVKBio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129463" y="3059113"/>
            <a:ext cx="1627187" cy="6016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GeneGo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80300" y="4772025"/>
            <a:ext cx="1628775" cy="6016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TR Integrity</a:t>
            </a:r>
          </a:p>
        </p:txBody>
      </p:sp>
      <p:graphicFrame>
        <p:nvGraphicFramePr>
          <p:cNvPr id="15376" name="Object 50"/>
          <p:cNvGraphicFramePr>
            <a:graphicFrameLocks noChangeAspect="1"/>
          </p:cNvGraphicFramePr>
          <p:nvPr/>
        </p:nvGraphicFramePr>
        <p:xfrm>
          <a:off x="4859338" y="1484313"/>
          <a:ext cx="5159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4" name="Photo Editor Photo" r:id="rId4" imgW="1219370" imgH="1219370" progId="">
                  <p:embed/>
                </p:oleObj>
              </mc:Choice>
              <mc:Fallback>
                <p:oleObj name="Photo Editor Photo" r:id="rId4" imgW="1219370" imgH="1219370" progId="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484313"/>
                        <a:ext cx="5159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DD5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48"/>
          <p:cNvGraphicFramePr>
            <a:graphicFrameLocks noChangeAspect="1"/>
          </p:cNvGraphicFramePr>
          <p:nvPr/>
        </p:nvGraphicFramePr>
        <p:xfrm>
          <a:off x="5219700" y="2349500"/>
          <a:ext cx="5080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5" name="Photo Editor Photo" r:id="rId6" imgW="1219370" imgH="1219370" progId="">
                  <p:embed/>
                </p:oleObj>
              </mc:Choice>
              <mc:Fallback>
                <p:oleObj name="Photo Editor Photo" r:id="rId6" imgW="1219370" imgH="1219370" progId="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349500"/>
                        <a:ext cx="5080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DD5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Callout 22"/>
          <p:cNvSpPr/>
          <p:nvPr/>
        </p:nvSpPr>
        <p:spPr bwMode="auto">
          <a:xfrm>
            <a:off x="6009456" y="1196752"/>
            <a:ext cx="3134544" cy="1728192"/>
          </a:xfrm>
          <a:prstGeom prst="wedgeEllipseCallout">
            <a:avLst>
              <a:gd name="adj1" fmla="val -57180"/>
              <a:gd name="adj2" fmla="val 1795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“Find me compounds that inhibit targets in 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NFkB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 pathway assayed in only functional assays with a potency &lt;1 </a:t>
            </a:r>
            <a:r>
              <a:rPr lang="el-GR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μ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M”</a:t>
            </a:r>
            <a:endParaRPr lang="en-GB" sz="14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3635896" y="476672"/>
            <a:ext cx="2586075" cy="1512168"/>
          </a:xfrm>
          <a:prstGeom prst="wedgeEllipseCallout">
            <a:avLst>
              <a:gd name="adj1" fmla="val -46861"/>
              <a:gd name="adj2" fmla="val 5242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“Let me compare MW,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logP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 and PSA for known 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oxidoreductase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 inhibitors”</a:t>
            </a:r>
            <a:endParaRPr lang="en-GB" sz="14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5" name="Oval Callout 24"/>
          <p:cNvSpPr/>
          <p:nvPr/>
        </p:nvSpPr>
        <p:spPr bwMode="auto">
          <a:xfrm>
            <a:off x="197931" y="548679"/>
            <a:ext cx="2933909" cy="1224137"/>
          </a:xfrm>
          <a:prstGeom prst="wedgeEllipseCallout">
            <a:avLst>
              <a:gd name="adj1" fmla="val -23978"/>
              <a:gd name="adj2" fmla="val 69231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“What is the selectivity profile of known p38 inhibitors?”  </a:t>
            </a:r>
          </a:p>
        </p:txBody>
      </p:sp>
      <p:graphicFrame>
        <p:nvGraphicFramePr>
          <p:cNvPr id="15387" name="Object 4"/>
          <p:cNvGraphicFramePr>
            <a:graphicFrameLocks noChangeAspect="1"/>
          </p:cNvGraphicFramePr>
          <p:nvPr/>
        </p:nvGraphicFramePr>
        <p:xfrm>
          <a:off x="3132138" y="1844675"/>
          <a:ext cx="5080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6" name="Photo Editor Photo" r:id="rId8" imgW="1219370" imgH="1219370" progId="">
                  <p:embed/>
                </p:oleObj>
              </mc:Choice>
              <mc:Fallback>
                <p:oleObj name="Photo Editor Photo" r:id="rId8" imgW="1219370" imgH="121937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844675"/>
                        <a:ext cx="5080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DD5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88" name="Object 5"/>
          <p:cNvGraphicFramePr>
            <a:graphicFrameLocks noChangeAspect="1"/>
          </p:cNvGraphicFramePr>
          <p:nvPr/>
        </p:nvGraphicFramePr>
        <p:xfrm>
          <a:off x="539750" y="1989138"/>
          <a:ext cx="5080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7" name="Photo Editor Photo" r:id="rId9" imgW="1219370" imgH="1219370" progId="">
                  <p:embed/>
                </p:oleObj>
              </mc:Choice>
              <mc:Fallback>
                <p:oleObj name="Photo Editor Photo" r:id="rId9" imgW="1219370" imgH="12193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89138"/>
                        <a:ext cx="5080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DD5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advTm="4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Research Questions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F9FA46-FC57-EF46-8DA3-DF55CD68F6E4}" type="slidenum">
              <a:rPr lang="nl-BE" sz="1200">
                <a:solidFill>
                  <a:srgbClr val="00446A"/>
                </a:solidFill>
                <a:latin typeface="Calibri" charset="0"/>
              </a:rPr>
              <a:pPr eaLnBrk="1" hangingPunct="1"/>
              <a:t>6</a:t>
            </a:fld>
            <a:endParaRPr lang="nl-BE" sz="1200">
              <a:solidFill>
                <a:srgbClr val="00446A"/>
              </a:solidFill>
              <a:latin typeface="Calibri" charset="0"/>
            </a:endParaRPr>
          </a:p>
        </p:txBody>
      </p:sp>
      <p:graphicFrame>
        <p:nvGraphicFramePr>
          <p:cNvPr id="7" name="Tabelle 4"/>
          <p:cNvGraphicFramePr>
            <a:graphicFrameLocks noGrp="1"/>
          </p:cNvGraphicFramePr>
          <p:nvPr/>
        </p:nvGraphicFramePr>
        <p:xfrm>
          <a:off x="539750" y="1341438"/>
          <a:ext cx="8353425" cy="4362665"/>
        </p:xfrm>
        <a:graphic>
          <a:graphicData uri="http://schemas.openxmlformats.org/drawingml/2006/table">
            <a:tbl>
              <a:tblPr/>
              <a:tblGrid>
                <a:gridCol w="573088"/>
                <a:gridCol w="431800"/>
                <a:gridCol w="774700"/>
                <a:gridCol w="6573837"/>
              </a:tblGrid>
              <a:tr h="4538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Number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sum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Nr of 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Question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All oxido,reductase inhibitors active &lt;100nM in both human and mouse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08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Given compound X, what is its predicted secondary pharmacology? What are the on and off,target safety concerns for a compound? What is the evidence and how reliable is that evidence (journal impact factor, KOL) for findings associated with a compound?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8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Given a target find me all actives against that target. Find/predict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polypharmacology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of actives. Determine ADMET profile of actives.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32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For a given interaction profile, give me compounds similar to it.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8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The current Factor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Xa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lead series is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characterised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by substructure X. Retrieve all bioactivity data in serine protease assays for molecules that contain substructure X.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89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Retrieve all experimental and clinical data for a given list of compounds defined by their chemical structure (with options to match stereochemistry or not).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130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 project is considering Protein Kinase C Alpha (PRKCA) as a target. What are all the compounds known to modulate the target directly? What are the compounds that may modulate the target directly? i.e. return all 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cmpds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active in assays where the resolution is at least at the level of the target family (i.e. PKC) both from structured assay databases and the literature.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Give me all active compounds on a given target with the relevant assay  data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Give me the compound(s) which hit most specifically the multiple targets in a given pathway (disease)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94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59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AT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4A48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Identify all known protein-protein interaction inhibitors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6437"/>
          </a:xfrm>
        </p:spPr>
        <p:txBody>
          <a:bodyPr/>
          <a:lstStyle/>
          <a:p>
            <a:pPr algn="l"/>
            <a:r>
              <a:rPr lang="en-US" dirty="0">
                <a:latin typeface="Calibri" charset="0"/>
              </a:rPr>
              <a:t>Semantic Resources – Data sets</a:t>
            </a:r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42725"/>
              </p:ext>
            </p:extLst>
          </p:nvPr>
        </p:nvGraphicFramePr>
        <p:xfrm>
          <a:off x="827088" y="2009775"/>
          <a:ext cx="7515225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Document" r:id="rId4" imgW="5981700" imgH="3492500" progId="Word.Document.12">
                  <p:embed/>
                </p:oleObj>
              </mc:Choice>
              <mc:Fallback>
                <p:oleObj name="Document" r:id="rId4" imgW="5981700" imgH="3492500" progId="Word.Document.1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009775"/>
                        <a:ext cx="7515225" cy="431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179337" y="1040249"/>
            <a:ext cx="7993063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163638" lvl="1">
              <a:lnSpc>
                <a:spcPct val="150000"/>
              </a:lnSpc>
            </a:pPr>
            <a:r>
              <a:rPr lang="en-US" sz="3200" dirty="0"/>
              <a:t>814,535,923 </a:t>
            </a:r>
            <a:r>
              <a:rPr lang="en-US" sz="3200" dirty="0" smtClean="0"/>
              <a:t>triples, 569 predicates </a:t>
            </a:r>
            <a:endParaRPr lang="en-US" sz="3200" dirty="0"/>
          </a:p>
          <a:p>
            <a:pPr marL="1163638" lvl="1">
              <a:lnSpc>
                <a:spcPct val="150000"/>
              </a:lnSpc>
            </a:pPr>
            <a:endParaRPr lang="en-GB" sz="1200" dirty="0"/>
          </a:p>
        </p:txBody>
      </p:sp>
    </p:spTree>
  </p:cSld>
  <p:clrMapOvr>
    <a:masterClrMapping/>
  </p:clrMapOvr>
  <p:transition xmlns:p14="http://schemas.microsoft.com/office/powerpoint/2010/main" spd="slow" advTm="13644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6437"/>
          </a:xfrm>
        </p:spPr>
        <p:txBody>
          <a:bodyPr/>
          <a:lstStyle/>
          <a:p>
            <a:pPr algn="l"/>
            <a:r>
              <a:rPr lang="en-US" dirty="0">
                <a:latin typeface="Calibri" charset="0"/>
              </a:rPr>
              <a:t>Semantic Resources – Data sets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9D9F82-1BF8-ED4C-9045-AAF370FB81E2}" type="slidenum">
              <a:rPr lang="nl-BE" sz="1200">
                <a:solidFill>
                  <a:srgbClr val="00446A"/>
                </a:solidFill>
                <a:latin typeface="Calibri" charset="0"/>
              </a:rPr>
              <a:pPr eaLnBrk="1" hangingPunct="1"/>
              <a:t>8</a:t>
            </a:fld>
            <a:endParaRPr lang="nl-BE" sz="1200" dirty="0">
              <a:solidFill>
                <a:srgbClr val="00446A"/>
              </a:solidFill>
              <a:latin typeface="Calibri" charset="0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0" y="1052736"/>
            <a:ext cx="9143999" cy="56192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68235880"/>
      </p:ext>
    </p:extLst>
  </p:cSld>
  <p:clrMapOvr>
    <a:masterClrMapping/>
  </p:clrMapOvr>
  <p:transition xmlns:p14="http://schemas.microsoft.com/office/powerpoint/2010/main" spd="slow" advTm="13644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6437"/>
          </a:xfrm>
        </p:spPr>
        <p:txBody>
          <a:bodyPr/>
          <a:lstStyle/>
          <a:p>
            <a:pPr algn="l"/>
            <a:r>
              <a:rPr lang="en-US" dirty="0">
                <a:latin typeface="Calibri" charset="0"/>
              </a:rPr>
              <a:t>Semantic Resources – Data sets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9D9F82-1BF8-ED4C-9045-AAF370FB81E2}" type="slidenum">
              <a:rPr lang="nl-BE" sz="1200">
                <a:solidFill>
                  <a:srgbClr val="00446A"/>
                </a:solidFill>
                <a:latin typeface="Calibri" charset="0"/>
              </a:rPr>
              <a:pPr eaLnBrk="1" hangingPunct="1"/>
              <a:t>9</a:t>
            </a:fld>
            <a:endParaRPr lang="nl-BE" sz="1200" dirty="0">
              <a:solidFill>
                <a:srgbClr val="00446A"/>
              </a:solidFill>
              <a:latin typeface="Calibri" charset="0"/>
            </a:endParaRPr>
          </a:p>
        </p:txBody>
      </p:sp>
      <p:sp>
        <p:nvSpPr>
          <p:cNvPr id="5" name="Shape 181"/>
          <p:cNvSpPr/>
          <p:nvPr/>
        </p:nvSpPr>
        <p:spPr>
          <a:xfrm>
            <a:off x="0" y="1052736"/>
            <a:ext cx="9143999" cy="56192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24922647"/>
      </p:ext>
    </p:extLst>
  </p:cSld>
  <p:clrMapOvr>
    <a:masterClrMapping/>
  </p:clrMapOvr>
  <p:transition xmlns:p14="http://schemas.microsoft.com/office/powerpoint/2010/main" spd="slow" advTm="13644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hr4crDocument" ma:contentTypeID="0x0101001A8F06BE5DF5F747A022BC8322DD419B001FEF3DC2CF7D1144A5A06A8BA1455B4F" ma:contentTypeVersion="8" ma:contentTypeDescription="A project specific Document Content Type to be used for all project documents in all workspaces (except ManEntity)." ma:contentTypeScope="" ma:versionID="2715f27feaf55552e3958ac0cf751754">
  <xsd:schema xmlns:xsd="http://www.w3.org/2001/XMLSchema" xmlns:p="http://schemas.microsoft.com/office/2006/metadata/properties" xmlns:ns2="2db219e9-e342-4405-894e-43e72e41f9a0" targetNamespace="http://schemas.microsoft.com/office/2006/metadata/properties" ma:root="true" ma:fieldsID="89baccc568d9d7c10caf068baa668812" ns2:_="">
    <xsd:import namespace="2db219e9-e342-4405-894e-43e72e41f9a0"/>
    <xsd:element name="properties">
      <xsd:complexType>
        <xsd:sequence>
          <xsd:element name="documentManagement">
            <xsd:complexType>
              <xsd:all>
                <xsd:element ref="ns2:WPNo" minOccurs="0"/>
                <xsd:element ref="ns2:ehr4crTask" minOccurs="0"/>
                <xsd:element ref="ns2:ehr4crDelNo" minOccurs="0"/>
                <xsd:element ref="ns2:ehr4crPartner" minOccurs="0"/>
                <xsd:element ref="ns2:ehr4crDocTyp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db219e9-e342-4405-894e-43e72e41f9a0" elementFormDefault="qualified">
    <xsd:import namespace="http://schemas.microsoft.com/office/2006/documentManagement/types"/>
    <xsd:element name="WPNo" ma:index="2" nillable="true" ma:displayName="ehr4crWPNo" ma:default="General (HP)" ma:format="Dropdown" ma:internalName="WPNo">
      <xsd:simpleType>
        <xsd:restriction base="dms:Choice">
          <xsd:enumeration value="WP1"/>
          <xsd:enumeration value="WP2"/>
          <xsd:enumeration value="WP3"/>
          <xsd:enumeration value="WP4"/>
          <xsd:enumeration value="WP5"/>
          <xsd:enumeration value="WP6"/>
          <xsd:enumeration value="WP7"/>
          <xsd:enumeration value="WP8"/>
          <xsd:enumeration value="WP9"/>
          <xsd:enumeration value="WPG1"/>
          <xsd:enumeration value="WPG2"/>
          <xsd:enumeration value="WPG3"/>
          <xsd:enumeration value="WPG4"/>
          <xsd:enumeration value="Advisory Board"/>
          <xsd:enumeration value="Ethics Board"/>
          <xsd:enumeration value="ExCom"/>
          <xsd:enumeration value="PMO"/>
          <xsd:enumeration value="StCo"/>
          <xsd:enumeration value="Managing Entity"/>
          <xsd:enumeration value="General (HP)"/>
        </xsd:restriction>
      </xsd:simpleType>
    </xsd:element>
    <xsd:element name="ehr4crTask" ma:index="3" nillable="true" ma:displayName="ehr4crTask" ma:default="none" ma:format="Dropdown" ma:internalName="ehr4crTask">
      <xsd:simpleType>
        <xsd:restriction base="dms:Choice">
          <xsd:enumeration value="none"/>
          <xsd:enumeration value="Task 1.1"/>
          <xsd:enumeration value="Task 1.2"/>
          <xsd:enumeration value="Task 1.3"/>
          <xsd:enumeration value="Task 1.4"/>
          <xsd:enumeration value="Task 1.5"/>
          <xsd:enumeration value="Task 2.1"/>
          <xsd:enumeration value="Task 2.2"/>
          <xsd:enumeration value="Task 3.1"/>
          <xsd:enumeration value="Task 3.2"/>
          <xsd:enumeration value="Task 3.3"/>
          <xsd:enumeration value="Task 3.4"/>
          <xsd:enumeration value="Task 3.5"/>
          <xsd:enumeration value="Task 4.1"/>
          <xsd:enumeration value="Task 4.2"/>
          <xsd:enumeration value="Task 4.3"/>
          <xsd:enumeration value="Task 4.4"/>
          <xsd:enumeration value="Task 4.5"/>
          <xsd:enumeration value="Task 5.1"/>
          <xsd:enumeration value="Task 5.2"/>
          <xsd:enumeration value="Task 5.3"/>
          <xsd:enumeration value="Task 6.1"/>
          <xsd:enumeration value="Task 6.2"/>
          <xsd:enumeration value="Task 6.3"/>
          <xsd:enumeration value="Task 6.4"/>
          <xsd:enumeration value="Task 6.5"/>
          <xsd:enumeration value="Task 6.6"/>
          <xsd:enumeration value="task 7.1"/>
          <xsd:enumeration value="task 7.2"/>
          <xsd:enumeration value="task 7.3"/>
          <xsd:enumeration value="task 7.4"/>
          <xsd:enumeration value="task 7.5"/>
          <xsd:enumeration value="Task 8.1"/>
          <xsd:enumeration value="Task 8.2"/>
          <xsd:enumeration value="Task 8.3"/>
          <xsd:enumeration value="Task 8.4"/>
          <xsd:enumeration value="Task 9.1"/>
          <xsd:enumeration value="Task 9.2"/>
          <xsd:enumeration value="Task 9.3"/>
          <xsd:enumeration value="Task 9.4"/>
          <xsd:enumeration value="Task 9.5"/>
        </xsd:restriction>
      </xsd:simpleType>
    </xsd:element>
    <xsd:element name="ehr4crDelNo" ma:index="4" nillable="true" ma:displayName="ehr4crDelNo" ma:default="None" ma:description="Number of the Deliverable" ma:format="Dropdown" ma:internalName="ehr4crDelNo">
      <xsd:simpleType>
        <xsd:restriction base="dms:Choice">
          <xsd:enumeration value="None"/>
          <xsd:enumeration value="D1.1"/>
          <xsd:enumeration value="D1.2"/>
          <xsd:enumeration value="D1.3"/>
          <xsd:enumeration value="D1.4"/>
          <xsd:enumeration value="D2.1"/>
          <xsd:enumeration value="D2.2"/>
          <xsd:enumeration value="D2.3"/>
          <xsd:enumeration value="D2.4"/>
          <xsd:enumeration value="D3.1"/>
          <xsd:enumeration value="D3.2"/>
          <xsd:enumeration value="D3.3"/>
          <xsd:enumeration value="D3.4"/>
          <xsd:enumeration value="D4.1"/>
          <xsd:enumeration value="D4.2"/>
          <xsd:enumeration value="D4.3"/>
          <xsd:enumeration value="D4.4"/>
          <xsd:enumeration value="D5.1"/>
          <xsd:enumeration value="D5.2"/>
          <xsd:enumeration value="D5.3"/>
          <xsd:enumeration value="D5.4"/>
          <xsd:enumeration value="D6.1"/>
          <xsd:enumeration value="D6.2"/>
          <xsd:enumeration value="D6.3"/>
          <xsd:enumeration value="D6.4"/>
          <xsd:enumeration value="D7.1"/>
          <xsd:enumeration value="D7.2"/>
          <xsd:enumeration value="D7.3"/>
          <xsd:enumeration value="D7.4"/>
          <xsd:enumeration value="D8.1"/>
          <xsd:enumeration value="D8.2"/>
          <xsd:enumeration value="D8.3"/>
          <xsd:enumeration value="D8.4"/>
          <xsd:enumeration value="D8.5"/>
          <xsd:enumeration value="D8.6"/>
          <xsd:enumeration value="D9.1"/>
          <xsd:enumeration value="D9.2"/>
          <xsd:enumeration value="D9.3"/>
          <xsd:enumeration value="D9.4"/>
          <xsd:enumeration value="D9.5"/>
          <xsd:enumeration value="D9.6"/>
          <xsd:enumeration value="D9.7"/>
          <xsd:enumeration value="D9.8"/>
          <xsd:enumeration value="D9.9"/>
          <xsd:enumeration value="D9.10"/>
          <xsd:enumeration value="D9.11"/>
          <xsd:enumeration value="D9.12"/>
          <xsd:enumeration value="D9.13"/>
          <xsd:enumeration value="D9.14"/>
          <xsd:enumeration value="D9.15"/>
        </xsd:restriction>
      </xsd:simpleType>
    </xsd:element>
    <xsd:element name="ehr4crPartner" ma:index="5" nillable="true" ma:displayName="ehr4crPartner" ma:default="n.a." ma:description="Column contains all partners and subcontractors" ma:format="Dropdown" ma:internalName="ehr4crPartner">
      <xsd:simpleType>
        <xsd:restriction base="dms:Choice">
          <xsd:enumeration value="n.a."/>
          <xsd:enumeration value="AMGEN"/>
          <xsd:enumeration value="AP-HP"/>
          <xsd:enumeration value="Assero"/>
          <xsd:enumeration value="AZ"/>
          <xsd:enumeration value="Bayer"/>
          <xsd:enumeration value="Custodix"/>
          <xsd:enumeration value="DMI"/>
          <xsd:enumeration value="EAHL"/>
          <xsd:enumeration value="eCF"/>
          <xsd:enumeration value="EMBL-EBI"/>
          <xsd:enumeration value="EPPOSI"/>
          <xsd:enumeration value="EuroRec"/>
          <xsd:enumeration value="FAU"/>
          <xsd:enumeration value="GSK"/>
          <xsd:enumeration value="HHU"/>
          <xsd:enumeration value="HUG"/>
          <xsd:enumeration value="INSERM"/>
          <xsd:enumeration value="J&amp;J - Janssen"/>
          <xsd:enumeration value="KCL"/>
          <xsd:enumeration value="Lilly"/>
          <xsd:enumeration value="Merck"/>
          <xsd:enumeration value="MUW-POLCRIN"/>
          <xsd:enumeration value="NVS"/>
          <xsd:enumeration value="RAMIT"/>
          <xsd:enumeration value="Roche"/>
          <xsd:enumeration value="SA"/>
          <xsd:enumeration value="TMF"/>
          <xsd:enumeration value="U936"/>
          <xsd:enumeration value="UCL"/>
          <xsd:enumeration value="UNIVDUN"/>
          <xsd:enumeration value="UoA"/>
          <xsd:enumeration value="UoG"/>
          <xsd:enumeration value="UoM"/>
          <xsd:enumeration value="WWU"/>
          <xsd:enumeration value="Xclinical"/>
          <xsd:enumeration value="Other"/>
        </xsd:restriction>
      </xsd:simpleType>
    </xsd:element>
    <xsd:element name="ehr4crDocType" ma:index="6" nillable="true" ma:displayName="ehr4crDocType" ma:default="Work Document" ma:description="Type of document" ma:format="Dropdown" ma:internalName="ehr4crDocType">
      <xsd:simpleType>
        <xsd:restriction base="dms:Choice">
          <xsd:enumeration value="Meeting Agenda"/>
          <xsd:enumeration value="Meeting Presentation"/>
          <xsd:enumeration value="Meeting Supporting Document"/>
          <xsd:enumeration value="Meeting Minutes"/>
          <xsd:enumeration value="Work Document"/>
          <xsd:enumeration value="Deliverable"/>
          <xsd:enumeration value="External Presentation"/>
          <xsd:enumeration value="Other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D950611-7A8A-4F55-945F-EEF47B3E31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9F7B11-8B53-4C7D-AEE3-CA9DD0D9FC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b219e9-e342-4405-894e-43e72e41f9a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1444</Words>
  <Application>Microsoft Macintosh PowerPoint</Application>
  <PresentationFormat>On-screen Show (4:3)</PresentationFormat>
  <Paragraphs>257</Paragraphs>
  <Slides>30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Photo Editor Photo</vt:lpstr>
      <vt:lpstr>Document</vt:lpstr>
      <vt:lpstr>PowerPoint Presentation</vt:lpstr>
      <vt:lpstr>Consortium</vt:lpstr>
      <vt:lpstr>Associate Partners</vt:lpstr>
      <vt:lpstr> </vt:lpstr>
      <vt:lpstr>PowerPoint Presentation</vt:lpstr>
      <vt:lpstr>Research Questions</vt:lpstr>
      <vt:lpstr>Semantic Resources – Data sets</vt:lpstr>
      <vt:lpstr>Semantic Resources – Data sets</vt:lpstr>
      <vt:lpstr>Semantic Resources – Data sets</vt:lpstr>
      <vt:lpstr>Semantic Resources - Mappings</vt:lpstr>
      <vt:lpstr>Semantic resources - Summary</vt:lpstr>
      <vt:lpstr>Data Integration</vt:lpstr>
      <vt:lpstr>Data Integration</vt:lpstr>
      <vt:lpstr>Linked Data API</vt:lpstr>
      <vt:lpstr>Linked Data API</vt:lpstr>
      <vt:lpstr>Identity Mapping Service (IMS)</vt:lpstr>
      <vt:lpstr>Identity Resolution Service (IRS)</vt:lpstr>
      <vt:lpstr>OpenPHACTS architecture</vt:lpstr>
      <vt:lpstr>Optimising SPARQL query performance</vt:lpstr>
      <vt:lpstr>1&amp;2: Compound Pharmacology</vt:lpstr>
      <vt:lpstr>1&amp;2: Compound Information</vt:lpstr>
      <vt:lpstr>1&amp;2: Target Pharmacology</vt:lpstr>
      <vt:lpstr>1&amp;2: Target Information</vt:lpstr>
      <vt:lpstr>3: Sequence paths</vt:lpstr>
      <vt:lpstr>5: Specifying 10 alternative URIs</vt:lpstr>
      <vt:lpstr>5: Specifying 20 alternative URIs</vt:lpstr>
      <vt:lpstr>5: Specifying 50 alternative URIs</vt:lpstr>
      <vt:lpstr>Performance overview:</vt:lpstr>
      <vt:lpstr>Lessons learnt:</vt:lpstr>
      <vt:lpstr>Open PHACTS Information</vt:lpstr>
    </vt:vector>
  </TitlesOfParts>
  <Company>RAMIT vzw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Electronic Health Records for Clinical Research</dc:subject>
  <dc:creator>Geert Thienpont</dc:creator>
  <cp:keywords>Template</cp:keywords>
  <cp:lastModifiedBy>Antonis Loizou</cp:lastModifiedBy>
  <cp:revision>278</cp:revision>
  <dcterms:created xsi:type="dcterms:W3CDTF">2011-05-14T11:58:06Z</dcterms:created>
  <dcterms:modified xsi:type="dcterms:W3CDTF">2013-04-22T15:34:24Z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0x0101001A8F06BE5DF5F747A022BC8322DD419B001FEF3DC2CF7D1144A5A06A8BA1455B4F</vt:lpwstr>
  </property>
  <property fmtid="{D5CDD505-2E9C-101B-9397-08002B2CF9AE}" pid="3" name="ehr4crDocType">
    <vt:lpwstr>Other</vt:lpwstr>
  </property>
  <property fmtid="{D5CDD505-2E9C-101B-9397-08002B2CF9AE}" pid="4" name="WPNo">
    <vt:lpwstr>General (HP)</vt:lpwstr>
  </property>
  <property fmtid="{D5CDD505-2E9C-101B-9397-08002B2CF9AE}" pid="5" name="ehr4crTask">
    <vt:lpwstr>none</vt:lpwstr>
  </property>
  <property fmtid="{D5CDD505-2E9C-101B-9397-08002B2CF9AE}" pid="6" name="ehr4crPartner">
    <vt:lpwstr>n.a.</vt:lpwstr>
  </property>
  <property fmtid="{D5CDD505-2E9C-101B-9397-08002B2CF9AE}" pid="7" name="ehr4crDelNo">
    <vt:lpwstr>None</vt:lpwstr>
  </property>
</Properties>
</file>